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3" roundtripDataSignature="AMtx7mgMJiBkYqSjPaXjDuMDdTUmKfZJ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9AEC8B-3E54-441E-A180-BED1BDFB0146}">
  <a:tblStyle styleId="{C49AEC8B-3E54-441E-A180-BED1BDFB014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74AA9B9-CC6E-4E24-B822-313D26E148DA}"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https://www.ryse.energy/3kw-wind-turbines/#iLightbox[gallery_image_1]/11</a:t>
            </a:r>
            <a:endParaRPr/>
          </a:p>
        </p:txBody>
      </p:sp>
      <p:sp>
        <p:nvSpPr>
          <p:cNvPr id="52" name="Google Shape;5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6e897a4b64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6e897a4b64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6aa4e91654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6aa4e9165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50097236e2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50097236e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0097236e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50097236e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6d3e49b930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6d3e49b93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50097236e2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50097236e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0097236e2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50097236e2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50097236e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50097236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50097236e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50097236e2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d998551c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5d998551c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f12760f1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5f12760f1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609005e97c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609005e97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50fb8fde2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https://www.ryse.energy/3kw-wind-turbines/#iLightbox[gallery_image_1]/11</a:t>
            </a:r>
            <a:endParaRPr/>
          </a:p>
        </p:txBody>
      </p:sp>
      <p:sp>
        <p:nvSpPr>
          <p:cNvPr id="245" name="Google Shape;245;g150fb8fde24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5b007747bc_0_19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5b007747bc_0_19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e8dc118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1e8dc118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0097236e2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50097236e2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aace7092a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6aace7092a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0097236e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150097236e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0097236e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150097236e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0"/>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2"/>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2"/>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3"/>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4"/>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5"/>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p:nvPr>
            <p:ph idx="2" type="pic"/>
          </p:nvPr>
        </p:nvSpPr>
        <p:spPr>
          <a:xfrm>
            <a:off x="3200400" y="1196430"/>
            <a:ext cx="5486400" cy="4850287"/>
          </a:xfrm>
          <a:prstGeom prst="rect">
            <a:avLst/>
          </a:prstGeom>
          <a:noFill/>
          <a:ln>
            <a:noFill/>
          </a:ln>
        </p:spPr>
      </p:sp>
      <p:sp>
        <p:nvSpPr>
          <p:cNvPr id="46" name="Google Shape;46;p15"/>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500425" y="1631100"/>
            <a:ext cx="5392800" cy="1603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240"/>
              <a:buFont typeface="Arial"/>
              <a:buNone/>
            </a:pPr>
            <a:r>
              <a:rPr lang="en-US" sz="3540"/>
              <a:t>Team 7: </a:t>
            </a:r>
            <a:endParaRPr sz="3540"/>
          </a:p>
          <a:p>
            <a:pPr indent="0" lvl="0" marL="0" rtl="0" algn="r">
              <a:lnSpc>
                <a:spcPct val="100000"/>
              </a:lnSpc>
              <a:spcBef>
                <a:spcPts val="0"/>
              </a:spcBef>
              <a:spcAft>
                <a:spcPts val="0"/>
              </a:spcAft>
              <a:buClr>
                <a:schemeClr val="lt1"/>
              </a:buClr>
              <a:buSzPts val="3240"/>
              <a:buFont typeface="Arial"/>
              <a:buNone/>
            </a:pPr>
            <a:r>
              <a:rPr lang="en-US" sz="3540"/>
              <a:t>Wind-Powered Building</a:t>
            </a:r>
            <a:endParaRPr sz="3540"/>
          </a:p>
        </p:txBody>
      </p:sp>
      <p:pic>
        <p:nvPicPr>
          <p:cNvPr descr="DLCOE_logo_HWHT.png" id="55" name="Google Shape;55;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56" name="Google Shape;56;p1"/>
          <p:cNvSpPr txBox="1"/>
          <p:nvPr>
            <p:ph type="ctrTitle"/>
          </p:nvPr>
        </p:nvSpPr>
        <p:spPr>
          <a:xfrm>
            <a:off x="2471725" y="4388600"/>
            <a:ext cx="6421500" cy="12693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240"/>
              <a:buFont typeface="Arial"/>
              <a:buNone/>
            </a:pPr>
            <a:r>
              <a:rPr lang="en-US" sz="3140"/>
              <a:t>Team Members:</a:t>
            </a:r>
            <a:endParaRPr sz="3140"/>
          </a:p>
          <a:p>
            <a:pPr indent="0" lvl="0" marL="0" rtl="0" algn="r">
              <a:lnSpc>
                <a:spcPct val="100000"/>
              </a:lnSpc>
              <a:spcBef>
                <a:spcPts val="0"/>
              </a:spcBef>
              <a:spcAft>
                <a:spcPts val="0"/>
              </a:spcAft>
              <a:buClr>
                <a:schemeClr val="lt1"/>
              </a:buClr>
              <a:buSzPts val="3240"/>
              <a:buFont typeface="Arial"/>
              <a:buNone/>
            </a:pPr>
            <a:r>
              <a:rPr lang="en-US" sz="3140"/>
              <a:t>Colton, Reginald, Maxwell, Peter</a:t>
            </a:r>
            <a:endParaRPr sz="3140"/>
          </a:p>
        </p:txBody>
      </p:sp>
      <p:sp>
        <p:nvSpPr>
          <p:cNvPr id="57" name="Google Shape;57;p1"/>
          <p:cNvSpPr txBox="1"/>
          <p:nvPr>
            <p:ph type="ctrTitle"/>
          </p:nvPr>
        </p:nvSpPr>
        <p:spPr>
          <a:xfrm>
            <a:off x="128425" y="5657900"/>
            <a:ext cx="8764800" cy="110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Arial"/>
              <a:buNone/>
            </a:pPr>
            <a:r>
              <a:rPr lang="en-US" sz="2740"/>
              <a:t>Sponsor: Dr. Jang     TA: Rohith Ramanujam Kumar</a:t>
            </a:r>
            <a:endParaRPr sz="2740"/>
          </a:p>
        </p:txBody>
      </p:sp>
      <p:sp>
        <p:nvSpPr>
          <p:cNvPr id="58" name="Google Shape;58;p1"/>
          <p:cNvSpPr/>
          <p:nvPr/>
        </p:nvSpPr>
        <p:spPr>
          <a:xfrm>
            <a:off x="0" y="0"/>
            <a:ext cx="6111425" cy="6111425"/>
          </a:xfrm>
          <a:prstGeom prst="diagStripe">
            <a:avLst>
              <a:gd fmla="val 28990" name="adj"/>
            </a:avLst>
          </a:prstGeom>
          <a:blipFill rotWithShape="1">
            <a:blip r:embed="rId4">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 name="Google Shape;59;p1"/>
          <p:cNvSpPr txBox="1"/>
          <p:nvPr/>
        </p:nvSpPr>
        <p:spPr>
          <a:xfrm>
            <a:off x="4692625" y="3477550"/>
            <a:ext cx="4200600" cy="668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lt1"/>
              </a:buClr>
              <a:buSzPts val="3240"/>
              <a:buFont typeface="Arial"/>
              <a:buNone/>
            </a:pPr>
            <a:r>
              <a:rPr b="1" lang="en-US" sz="3140">
                <a:solidFill>
                  <a:schemeClr val="lt1"/>
                </a:solidFill>
              </a:rPr>
              <a:t>4th</a:t>
            </a:r>
            <a:r>
              <a:rPr b="1" i="0" lang="en-US" sz="3140" u="none" cap="none" strike="noStrike">
                <a:solidFill>
                  <a:schemeClr val="lt1"/>
                </a:solidFill>
                <a:latin typeface="Arial"/>
                <a:ea typeface="Arial"/>
                <a:cs typeface="Arial"/>
                <a:sym typeface="Arial"/>
              </a:rPr>
              <a:t> Status Update</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6e897a4b64_1_6"/>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sp>
        <p:nvSpPr>
          <p:cNvPr id="168" name="Google Shape;168;g16e897a4b64_1_6"/>
          <p:cNvSpPr txBox="1"/>
          <p:nvPr/>
        </p:nvSpPr>
        <p:spPr>
          <a:xfrm>
            <a:off x="2712300" y="5785850"/>
            <a:ext cx="371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800"/>
              <a:buFont typeface="Arial"/>
              <a:buNone/>
            </a:pPr>
            <a:r>
              <a:rPr lang="en-US" sz="2000">
                <a:solidFill>
                  <a:schemeClr val="dk1"/>
                </a:solidFill>
              </a:rPr>
              <a:t>Voltage Drop Across Switch 1 with Increasing Current</a:t>
            </a:r>
            <a:endParaRPr sz="2000">
              <a:solidFill>
                <a:schemeClr val="dk1"/>
              </a:solidFill>
            </a:endParaRPr>
          </a:p>
        </p:txBody>
      </p:sp>
      <p:pic>
        <p:nvPicPr>
          <p:cNvPr id="169" name="Google Shape;169;g16e897a4b64_1_6"/>
          <p:cNvPicPr preferRelativeResize="0"/>
          <p:nvPr/>
        </p:nvPicPr>
        <p:blipFill>
          <a:blip r:embed="rId3">
            <a:alphaModFix/>
          </a:blip>
          <a:stretch>
            <a:fillRect/>
          </a:stretch>
        </p:blipFill>
        <p:spPr>
          <a:xfrm>
            <a:off x="1673800" y="2131275"/>
            <a:ext cx="5796401" cy="3484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6aa4e91654_0_13"/>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sp>
        <p:nvSpPr>
          <p:cNvPr id="175" name="Google Shape;175;g16aa4e91654_0_13"/>
          <p:cNvSpPr txBox="1"/>
          <p:nvPr/>
        </p:nvSpPr>
        <p:spPr>
          <a:xfrm>
            <a:off x="2869650" y="5677975"/>
            <a:ext cx="34047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US" sz="2000"/>
              <a:t>Short Circuit Measurement Switch 2 using Constant Resistor Mode</a:t>
            </a:r>
            <a:endParaRPr sz="2000"/>
          </a:p>
        </p:txBody>
      </p:sp>
      <p:pic>
        <p:nvPicPr>
          <p:cNvPr id="176" name="Google Shape;176;g16aa4e91654_0_13"/>
          <p:cNvPicPr preferRelativeResize="0"/>
          <p:nvPr/>
        </p:nvPicPr>
        <p:blipFill>
          <a:blip r:embed="rId3">
            <a:alphaModFix/>
          </a:blip>
          <a:stretch>
            <a:fillRect/>
          </a:stretch>
        </p:blipFill>
        <p:spPr>
          <a:xfrm>
            <a:off x="1662800" y="2131275"/>
            <a:ext cx="5818389" cy="350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50097236e2_0_34"/>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Inversion and Conversion Subsystem</a:t>
            </a:r>
            <a:endParaRPr/>
          </a:p>
          <a:p>
            <a:pPr indent="0" lvl="0" marL="0" rtl="0" algn="ctr">
              <a:lnSpc>
                <a:spcPct val="100000"/>
              </a:lnSpc>
              <a:spcBef>
                <a:spcPts val="0"/>
              </a:spcBef>
              <a:spcAft>
                <a:spcPts val="0"/>
              </a:spcAft>
              <a:buSzPts val="3200"/>
              <a:buNone/>
            </a:pPr>
            <a:r>
              <a:rPr lang="en-US" sz="1900"/>
              <a:t>Owner: Reginald Sampson</a:t>
            </a:r>
            <a:endParaRPr sz="1900"/>
          </a:p>
        </p:txBody>
      </p:sp>
      <p:graphicFrame>
        <p:nvGraphicFramePr>
          <p:cNvPr id="182" name="Google Shape;182;g150097236e2_0_34"/>
          <p:cNvGraphicFramePr/>
          <p:nvPr/>
        </p:nvGraphicFramePr>
        <p:xfrm>
          <a:off x="710750" y="2174700"/>
          <a:ext cx="3000000" cy="3000000"/>
        </p:xfrm>
        <a:graphic>
          <a:graphicData uri="http://schemas.openxmlformats.org/drawingml/2006/table">
            <a:tbl>
              <a:tblPr>
                <a:noFill/>
                <a:tableStyleId>{C49AEC8B-3E54-441E-A180-BED1BDFB0146}</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FF0000"/>
                          </a:solidFill>
                        </a:rPr>
                        <a:t>1</a:t>
                      </a:r>
                      <a:r>
                        <a:rPr lang="en-US" sz="2000">
                          <a:solidFill>
                            <a:srgbClr val="FF0000"/>
                          </a:solidFill>
                        </a:rPr>
                        <a:t>2</a:t>
                      </a:r>
                      <a:r>
                        <a:rPr lang="en-US" sz="2000" u="none" cap="none" strike="noStrike">
                          <a:solidFill>
                            <a:srgbClr val="FF0000"/>
                          </a:solidFill>
                        </a:rPr>
                        <a:t>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rtl="0" algn="l">
                        <a:spcBef>
                          <a:spcPts val="1000"/>
                        </a:spcBef>
                        <a:spcAft>
                          <a:spcPts val="0"/>
                        </a:spcAft>
                        <a:buSzPts val="2000"/>
                        <a:buChar char="●"/>
                      </a:pPr>
                      <a:r>
                        <a:rPr lang="en-US" sz="2000">
                          <a:solidFill>
                            <a:schemeClr val="dk1"/>
                          </a:solidFill>
                        </a:rPr>
                        <a:t>Fixed the Inverter PCB and soldered the inductor </a:t>
                      </a:r>
                      <a:endParaRPr sz="2000"/>
                    </a:p>
                    <a:p>
                      <a:pPr indent="-355600" lvl="0" marL="457200" marR="0" rtl="0" algn="l">
                        <a:lnSpc>
                          <a:spcPct val="100000"/>
                        </a:lnSpc>
                        <a:spcBef>
                          <a:spcPts val="0"/>
                        </a:spcBef>
                        <a:spcAft>
                          <a:spcPts val="0"/>
                        </a:spcAft>
                        <a:buClr>
                          <a:srgbClr val="000000"/>
                        </a:buClr>
                        <a:buSzPts val="2000"/>
                        <a:buFont typeface="Arial"/>
                        <a:buChar char="●"/>
                      </a:pPr>
                      <a:r>
                        <a:rPr lang="en-US" sz="2000" u="none" cap="none" strike="noStrike"/>
                        <a:t>Validated</a:t>
                      </a:r>
                      <a:r>
                        <a:rPr lang="en-US" sz="2000" u="none" cap="none" strike="noStrike"/>
                        <a:t> </a:t>
                      </a:r>
                      <a:r>
                        <a:rPr lang="en-US" sz="2000">
                          <a:solidFill>
                            <a:schemeClr val="dk1"/>
                          </a:solidFill>
                        </a:rPr>
                        <a:t>converter, inverter and load network PCBs (individually and with loads)</a:t>
                      </a:r>
                      <a:endParaRPr sz="2000" u="none" cap="none" strike="noStrike"/>
                    </a:p>
                    <a:p>
                      <a:pPr indent="-355600" lvl="0" marL="457200" marR="0" rtl="0" algn="l">
                        <a:lnSpc>
                          <a:spcPct val="100000"/>
                        </a:lnSpc>
                        <a:spcBef>
                          <a:spcPts val="1000"/>
                        </a:spcBef>
                        <a:spcAft>
                          <a:spcPts val="0"/>
                        </a:spcAft>
                        <a:buClr>
                          <a:srgbClr val="000000"/>
                        </a:buClr>
                        <a:buSzPts val="2000"/>
                        <a:buFont typeface="Arial"/>
                        <a:buChar char="●"/>
                      </a:pPr>
                      <a:r>
                        <a:rPr lang="en-US" sz="2000"/>
                        <a:t>Validated inverter with new transformer</a:t>
                      </a:r>
                      <a:endParaRPr sz="2000" u="none" cap="none" strike="noStrike"/>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Test PCBs with battery</a:t>
                      </a:r>
                      <a:endParaRPr sz="2000"/>
                    </a:p>
                    <a:p>
                      <a:pPr indent="-355600" lvl="0" marL="457200" marR="0" rtl="0" algn="l">
                        <a:lnSpc>
                          <a:spcPct val="100000"/>
                        </a:lnSpc>
                        <a:spcBef>
                          <a:spcPts val="0"/>
                        </a:spcBef>
                        <a:spcAft>
                          <a:spcPts val="0"/>
                        </a:spcAft>
                        <a:buSzPts val="2000"/>
                        <a:buChar char="●"/>
                      </a:pPr>
                      <a:r>
                        <a:rPr lang="en-US" sz="2000"/>
                        <a:t>Validate PCBs with Peter’s subsystem</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US" sz="2000">
                          <a:solidFill>
                            <a:schemeClr val="dk1"/>
                          </a:solidFill>
                        </a:rPr>
                        <a:t>Determine if a second boost converter is needed</a:t>
                      </a:r>
                      <a:endParaRPr sz="2000">
                        <a:solidFill>
                          <a:schemeClr val="dk1"/>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50097236e2_0_54"/>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Inversion and Conversion Subsystem</a:t>
            </a:r>
            <a:endParaRPr/>
          </a:p>
          <a:p>
            <a:pPr indent="0" lvl="0" marL="0" rtl="0" algn="ctr">
              <a:lnSpc>
                <a:spcPct val="100000"/>
              </a:lnSpc>
              <a:spcBef>
                <a:spcPts val="0"/>
              </a:spcBef>
              <a:spcAft>
                <a:spcPts val="0"/>
              </a:spcAft>
              <a:buSzPts val="3200"/>
              <a:buNone/>
            </a:pPr>
            <a:r>
              <a:rPr lang="en-US" sz="1900"/>
              <a:t>Owner: Reginald Sampson</a:t>
            </a:r>
            <a:endParaRPr sz="1900"/>
          </a:p>
        </p:txBody>
      </p:sp>
      <p:sp>
        <p:nvSpPr>
          <p:cNvPr id="188" name="Google Shape;188;g150097236e2_0_54"/>
          <p:cNvSpPr txBox="1"/>
          <p:nvPr/>
        </p:nvSpPr>
        <p:spPr>
          <a:xfrm>
            <a:off x="3396300" y="4312725"/>
            <a:ext cx="2351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2000" u="none" cap="none" strike="noStrike">
                <a:solidFill>
                  <a:srgbClr val="000000"/>
                </a:solidFill>
              </a:rPr>
              <a:t>Converter + Load</a:t>
            </a:r>
            <a:endParaRPr b="1" i="0" sz="2000" u="none" cap="none" strike="noStrike">
              <a:solidFill>
                <a:srgbClr val="000000"/>
              </a:solidFill>
            </a:endParaRPr>
          </a:p>
        </p:txBody>
      </p:sp>
      <p:sp>
        <p:nvSpPr>
          <p:cNvPr id="189" name="Google Shape;189;g150097236e2_0_54"/>
          <p:cNvSpPr txBox="1"/>
          <p:nvPr/>
        </p:nvSpPr>
        <p:spPr>
          <a:xfrm>
            <a:off x="2531988" y="1972375"/>
            <a:ext cx="408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2000" u="none" cap="none" strike="noStrike">
                <a:solidFill>
                  <a:srgbClr val="000000"/>
                </a:solidFill>
              </a:rPr>
              <a:t>Inverter + </a:t>
            </a:r>
            <a:r>
              <a:rPr b="1" lang="en-US" sz="2000">
                <a:solidFill>
                  <a:schemeClr val="dk1"/>
                </a:solidFill>
              </a:rPr>
              <a:t>Load Network + Load</a:t>
            </a:r>
            <a:endParaRPr b="1" sz="2000"/>
          </a:p>
        </p:txBody>
      </p:sp>
      <p:pic>
        <p:nvPicPr>
          <p:cNvPr id="190" name="Google Shape;190;g150097236e2_0_54"/>
          <p:cNvPicPr preferRelativeResize="0"/>
          <p:nvPr/>
        </p:nvPicPr>
        <p:blipFill rotWithShape="1">
          <a:blip r:embed="rId3">
            <a:alphaModFix/>
          </a:blip>
          <a:srcRect b="16151" l="22811" r="14758" t="34906"/>
          <a:stretch/>
        </p:blipFill>
        <p:spPr>
          <a:xfrm>
            <a:off x="1905000" y="4731325"/>
            <a:ext cx="5334000" cy="1932650"/>
          </a:xfrm>
          <a:prstGeom prst="rect">
            <a:avLst/>
          </a:prstGeom>
          <a:noFill/>
          <a:ln>
            <a:noFill/>
          </a:ln>
        </p:spPr>
      </p:pic>
      <p:pic>
        <p:nvPicPr>
          <p:cNvPr id="191" name="Google Shape;191;g150097236e2_0_54"/>
          <p:cNvPicPr preferRelativeResize="0"/>
          <p:nvPr/>
        </p:nvPicPr>
        <p:blipFill rotWithShape="1">
          <a:blip r:embed="rId4">
            <a:alphaModFix/>
          </a:blip>
          <a:srcRect b="5335" l="12014" r="9307" t="52951"/>
          <a:stretch/>
        </p:blipFill>
        <p:spPr>
          <a:xfrm>
            <a:off x="974900" y="2392213"/>
            <a:ext cx="7194176" cy="19661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6d3e49b930_2_0"/>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Inversion and Conversion Subsystem</a:t>
            </a:r>
            <a:endParaRPr/>
          </a:p>
          <a:p>
            <a:pPr indent="0" lvl="0" marL="0" rtl="0" algn="ctr">
              <a:spcBef>
                <a:spcPts val="0"/>
              </a:spcBef>
              <a:spcAft>
                <a:spcPts val="0"/>
              </a:spcAft>
              <a:buClr>
                <a:schemeClr val="dk1"/>
              </a:buClr>
              <a:buSzPct val="168421"/>
              <a:buFont typeface="Arial"/>
              <a:buNone/>
            </a:pPr>
            <a:r>
              <a:rPr lang="en-US" sz="1900"/>
              <a:t>Owner: Reginald Sampson</a:t>
            </a:r>
            <a:endParaRPr/>
          </a:p>
        </p:txBody>
      </p:sp>
      <p:sp>
        <p:nvSpPr>
          <p:cNvPr id="197" name="Google Shape;197;g16d3e49b930_2_0"/>
          <p:cNvSpPr txBox="1"/>
          <p:nvPr>
            <p:ph idx="1" type="body"/>
          </p:nvPr>
        </p:nvSpPr>
        <p:spPr>
          <a:xfrm>
            <a:off x="6246850" y="2103638"/>
            <a:ext cx="2986800" cy="4042800"/>
          </a:xfrm>
          <a:prstGeom prst="rect">
            <a:avLst/>
          </a:prstGeom>
        </p:spPr>
        <p:txBody>
          <a:bodyPr anchorCtr="0" anchor="t" bIns="45700" lIns="91425" spcFirstLastPara="1" rIns="91425" wrap="square" tIns="45700">
            <a:normAutofit/>
          </a:bodyPr>
          <a:lstStyle/>
          <a:p>
            <a:pPr indent="-355600" lvl="0" marL="457200" rtl="0" algn="l">
              <a:spcBef>
                <a:spcPts val="360"/>
              </a:spcBef>
              <a:spcAft>
                <a:spcPts val="0"/>
              </a:spcAft>
              <a:buSzPts val="2000"/>
              <a:buChar char="●"/>
            </a:pPr>
            <a:r>
              <a:rPr lang="en-US" sz="2000"/>
              <a:t>50% of total battery capacity used</a:t>
            </a:r>
            <a:endParaRPr sz="1800"/>
          </a:p>
          <a:p>
            <a:pPr indent="-355600" lvl="1" marL="914400" rtl="0" algn="l">
              <a:spcBef>
                <a:spcPts val="0"/>
              </a:spcBef>
              <a:spcAft>
                <a:spcPts val="0"/>
              </a:spcAft>
              <a:buSzPts val="2000"/>
              <a:buChar char="○"/>
            </a:pPr>
            <a:r>
              <a:rPr lang="en-US" sz="2000"/>
              <a:t>3.6 Ah capacity</a:t>
            </a:r>
            <a:endParaRPr sz="1800"/>
          </a:p>
          <a:p>
            <a:pPr indent="-355600" lvl="0" marL="457200" rtl="0" algn="l">
              <a:spcBef>
                <a:spcPts val="0"/>
              </a:spcBef>
              <a:spcAft>
                <a:spcPts val="0"/>
              </a:spcAft>
              <a:buSzPts val="2000"/>
              <a:buChar char="●"/>
            </a:pPr>
            <a:r>
              <a:rPr lang="en-US" sz="2000"/>
              <a:t>Sum of current draw from LEDs and varying outlet loads.</a:t>
            </a:r>
            <a:endParaRPr sz="2000"/>
          </a:p>
          <a:p>
            <a:pPr indent="-355600" lvl="0" marL="457200" rtl="0" algn="l">
              <a:spcBef>
                <a:spcPts val="0"/>
              </a:spcBef>
              <a:spcAft>
                <a:spcPts val="0"/>
              </a:spcAft>
              <a:buSzPts val="2000"/>
              <a:buChar char="●"/>
            </a:pPr>
            <a:r>
              <a:rPr lang="en-US" sz="2000"/>
              <a:t>Current draw of inverter loads found at 13.5VDC input</a:t>
            </a:r>
            <a:endParaRPr sz="2000"/>
          </a:p>
          <a:p>
            <a:pPr indent="-355600" lvl="0" marL="457200" rtl="0" algn="l">
              <a:spcBef>
                <a:spcPts val="0"/>
              </a:spcBef>
              <a:spcAft>
                <a:spcPts val="0"/>
              </a:spcAft>
              <a:buSzPts val="2000"/>
              <a:buChar char="●"/>
            </a:pPr>
            <a:r>
              <a:rPr lang="en-US" sz="2000"/>
              <a:t>Current draw of LEDs found at 11.7VDC input</a:t>
            </a:r>
            <a:endParaRPr sz="2000"/>
          </a:p>
        </p:txBody>
      </p:sp>
      <p:pic>
        <p:nvPicPr>
          <p:cNvPr id="198" name="Google Shape;198;g16d3e49b930_2_0"/>
          <p:cNvPicPr preferRelativeResize="0"/>
          <p:nvPr/>
        </p:nvPicPr>
        <p:blipFill>
          <a:blip r:embed="rId3">
            <a:alphaModFix/>
          </a:blip>
          <a:stretch>
            <a:fillRect/>
          </a:stretch>
        </p:blipFill>
        <p:spPr>
          <a:xfrm>
            <a:off x="0" y="2053199"/>
            <a:ext cx="6302874" cy="398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50097236e2_0_3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Subsystem</a:t>
            </a:r>
            <a:endParaRPr/>
          </a:p>
          <a:p>
            <a:pPr indent="0" lvl="0" marL="0" rtl="0" algn="ctr">
              <a:lnSpc>
                <a:spcPct val="100000"/>
              </a:lnSpc>
              <a:spcBef>
                <a:spcPts val="0"/>
              </a:spcBef>
              <a:spcAft>
                <a:spcPts val="0"/>
              </a:spcAft>
              <a:buSzPts val="3200"/>
              <a:buNone/>
            </a:pPr>
            <a:r>
              <a:rPr lang="en-US" sz="1900"/>
              <a:t>Owner: Maxwell Chen</a:t>
            </a:r>
            <a:endParaRPr sz="1900"/>
          </a:p>
        </p:txBody>
      </p:sp>
      <p:graphicFrame>
        <p:nvGraphicFramePr>
          <p:cNvPr id="204" name="Google Shape;204;g150097236e2_0_39"/>
          <p:cNvGraphicFramePr/>
          <p:nvPr/>
        </p:nvGraphicFramePr>
        <p:xfrm>
          <a:off x="710750" y="2174700"/>
          <a:ext cx="3000000" cy="3000000"/>
        </p:xfrm>
        <a:graphic>
          <a:graphicData uri="http://schemas.openxmlformats.org/drawingml/2006/table">
            <a:tbl>
              <a:tblPr>
                <a:noFill/>
                <a:tableStyleId>{C49AEC8B-3E54-441E-A180-BED1BDFB0146}</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FF0000"/>
                          </a:solidFill>
                        </a:rPr>
                        <a:t>15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Fixed issues with sensor readings</a:t>
                      </a:r>
                      <a:endParaRPr sz="2000" u="none" cap="none" strike="noStrike"/>
                    </a:p>
                    <a:p>
                      <a:pPr indent="-355600" lvl="0" marL="457200" marR="0" rtl="0" algn="l">
                        <a:lnSpc>
                          <a:spcPct val="100000"/>
                        </a:lnSpc>
                        <a:spcBef>
                          <a:spcPts val="1000"/>
                        </a:spcBef>
                        <a:spcAft>
                          <a:spcPts val="0"/>
                        </a:spcAft>
                        <a:buClr>
                          <a:srgbClr val="000000"/>
                        </a:buClr>
                        <a:buSzPts val="2000"/>
                        <a:buFont typeface="Arial"/>
                        <a:buChar char="●"/>
                      </a:pPr>
                      <a:r>
                        <a:rPr lang="en-US" sz="2000"/>
                        <a:t>Discussed with sponsor on what to change and what to improve</a:t>
                      </a:r>
                      <a:endParaRPr sz="2000"/>
                    </a:p>
                    <a:p>
                      <a:pPr indent="-355600" lvl="0" marL="457200" marR="0" rtl="0" algn="l">
                        <a:lnSpc>
                          <a:spcPct val="100000"/>
                        </a:lnSpc>
                        <a:spcBef>
                          <a:spcPts val="1000"/>
                        </a:spcBef>
                        <a:spcAft>
                          <a:spcPts val="0"/>
                        </a:spcAft>
                        <a:buSzPts val="2000"/>
                        <a:buChar char="●"/>
                      </a:pPr>
                      <a:r>
                        <a:rPr lang="en-US" sz="2000"/>
                        <a:t>Starting progress of website </a:t>
                      </a:r>
                      <a:r>
                        <a:rPr lang="en-US" sz="2000"/>
                        <a:t>improvement</a:t>
                      </a:r>
                      <a:endParaRPr sz="2000"/>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Addition of a graph into the website is imposing trouble with more files needed to be uploaded onto the esp32</a:t>
                      </a:r>
                      <a:endParaRPr sz="2000"/>
                    </a:p>
                    <a:p>
                      <a:pPr indent="-355600" lvl="0" marL="457200" marR="0" rtl="0" algn="l">
                        <a:lnSpc>
                          <a:spcPct val="100000"/>
                        </a:lnSpc>
                        <a:spcBef>
                          <a:spcPts val="0"/>
                        </a:spcBef>
                        <a:spcAft>
                          <a:spcPts val="0"/>
                        </a:spcAft>
                        <a:buSzPts val="2000"/>
                        <a:buChar char="●"/>
                      </a:pPr>
                      <a:r>
                        <a:rPr lang="en-US" sz="2000"/>
                        <a:t>Continue progress on website and integration with the Switch Controller subsystem</a:t>
                      </a:r>
                      <a:endParaRPr sz="2000"/>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50097236e2_0_5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Monitor Subsystem</a:t>
            </a:r>
            <a:endParaRPr/>
          </a:p>
          <a:p>
            <a:pPr indent="0" lvl="0" marL="0" rtl="0" algn="ctr">
              <a:lnSpc>
                <a:spcPct val="100000"/>
              </a:lnSpc>
              <a:spcBef>
                <a:spcPts val="0"/>
              </a:spcBef>
              <a:spcAft>
                <a:spcPts val="0"/>
              </a:spcAft>
              <a:buSzPts val="3200"/>
              <a:buNone/>
            </a:pPr>
            <a:r>
              <a:rPr lang="en-US" sz="1900"/>
              <a:t>Owner: Maxwell Chen</a:t>
            </a:r>
            <a:endParaRPr sz="1900"/>
          </a:p>
        </p:txBody>
      </p:sp>
      <p:sp>
        <p:nvSpPr>
          <p:cNvPr id="210" name="Google Shape;210;g150097236e2_0_59"/>
          <p:cNvSpPr txBox="1"/>
          <p:nvPr>
            <p:ph idx="1" type="body"/>
          </p:nvPr>
        </p:nvSpPr>
        <p:spPr>
          <a:xfrm>
            <a:off x="457200" y="2049275"/>
            <a:ext cx="5778600" cy="4077000"/>
          </a:xfrm>
          <a:prstGeom prst="rect">
            <a:avLst/>
          </a:prstGeom>
          <a:noFill/>
          <a:ln>
            <a:noFill/>
          </a:ln>
        </p:spPr>
        <p:txBody>
          <a:bodyPr anchorCtr="0" anchor="t" bIns="45700" lIns="91425" spcFirstLastPara="1" rIns="91425" wrap="square" tIns="45700">
            <a:normAutofit/>
          </a:bodyPr>
          <a:lstStyle/>
          <a:p>
            <a:pPr indent="-355600" lvl="0" marL="457200" rtl="0" algn="l">
              <a:lnSpc>
                <a:spcPct val="100000"/>
              </a:lnSpc>
              <a:spcBef>
                <a:spcPts val="360"/>
              </a:spcBef>
              <a:spcAft>
                <a:spcPts val="0"/>
              </a:spcAft>
              <a:buSzPts val="2000"/>
              <a:buChar char="•"/>
            </a:pPr>
            <a:r>
              <a:rPr lang="en-US" sz="2000"/>
              <a:t>Serial Peripheral Interface Flash File System (SPIFFS)</a:t>
            </a:r>
            <a:endParaRPr sz="2000"/>
          </a:p>
          <a:p>
            <a:pPr indent="-355600" lvl="0" marL="457200" rtl="0" algn="l">
              <a:lnSpc>
                <a:spcPct val="100000"/>
              </a:lnSpc>
              <a:spcBef>
                <a:spcPts val="1000"/>
              </a:spcBef>
              <a:spcAft>
                <a:spcPts val="0"/>
              </a:spcAft>
              <a:buSzPts val="2000"/>
              <a:buChar char="•"/>
            </a:pPr>
            <a:r>
              <a:rPr lang="en-US" sz="2000"/>
              <a:t>Arduino WifiServer vs EspAsyncServer</a:t>
            </a:r>
            <a:endParaRPr sz="2000"/>
          </a:p>
          <a:p>
            <a:pPr indent="-355600" lvl="0" marL="457200" rtl="0" algn="l">
              <a:lnSpc>
                <a:spcPct val="100000"/>
              </a:lnSpc>
              <a:spcBef>
                <a:spcPts val="1000"/>
              </a:spcBef>
              <a:spcAft>
                <a:spcPts val="1000"/>
              </a:spcAft>
              <a:buSzPts val="2000"/>
              <a:buChar char="•"/>
            </a:pPr>
            <a:r>
              <a:rPr lang="en-US" sz="2000"/>
              <a:t>May need changes to way website functions internally </a:t>
            </a:r>
            <a:endParaRPr sz="2000"/>
          </a:p>
        </p:txBody>
      </p:sp>
      <p:pic>
        <p:nvPicPr>
          <p:cNvPr id="211" name="Google Shape;211;g150097236e2_0_59"/>
          <p:cNvPicPr preferRelativeResize="0"/>
          <p:nvPr/>
        </p:nvPicPr>
        <p:blipFill>
          <a:blip r:embed="rId3">
            <a:alphaModFix/>
          </a:blip>
          <a:stretch>
            <a:fillRect/>
          </a:stretch>
        </p:blipFill>
        <p:spPr>
          <a:xfrm>
            <a:off x="6143375" y="1682929"/>
            <a:ext cx="2704101" cy="4809684"/>
          </a:xfrm>
          <a:prstGeom prst="rect">
            <a:avLst/>
          </a:prstGeom>
          <a:noFill/>
          <a:ln>
            <a:noFill/>
          </a:ln>
        </p:spPr>
      </p:pic>
      <p:pic>
        <p:nvPicPr>
          <p:cNvPr id="212" name="Google Shape;212;g150097236e2_0_59"/>
          <p:cNvPicPr preferRelativeResize="0"/>
          <p:nvPr/>
        </p:nvPicPr>
        <p:blipFill>
          <a:blip r:embed="rId4">
            <a:alphaModFix/>
          </a:blip>
          <a:stretch>
            <a:fillRect/>
          </a:stretch>
        </p:blipFill>
        <p:spPr>
          <a:xfrm>
            <a:off x="0" y="4349225"/>
            <a:ext cx="5995350" cy="116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50097236e2_1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Parts Ordering Status</a:t>
            </a:r>
            <a:endParaRPr/>
          </a:p>
        </p:txBody>
      </p:sp>
      <p:graphicFrame>
        <p:nvGraphicFramePr>
          <p:cNvPr id="218" name="Google Shape;218;g150097236e2_1_0"/>
          <p:cNvGraphicFramePr/>
          <p:nvPr/>
        </p:nvGraphicFramePr>
        <p:xfrm>
          <a:off x="952500" y="2270788"/>
          <a:ext cx="3000000" cy="3000000"/>
        </p:xfrm>
        <a:graphic>
          <a:graphicData uri="http://schemas.openxmlformats.org/drawingml/2006/table">
            <a:tbl>
              <a:tblPr>
                <a:noFill/>
                <a:tableStyleId>{C49AEC8B-3E54-441E-A180-BED1BDFB0146}</a:tableStyleId>
              </a:tblPr>
              <a:tblGrid>
                <a:gridCol w="2695250"/>
                <a:gridCol w="45437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Part Description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Status(Order Approved/ Order Placed/ Part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HiLetGo Voltage Sensor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INA219 Current Sensor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Power MOSFETs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Rectifier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Converter (Colton)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Inverter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Converter (Reggie)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Switch Controller PCBs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Parts Received</a:t>
                      </a:r>
                      <a:endParaRPr sz="1400" u="none" cap="none" strike="noStrike"/>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50097236e2_1_5"/>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Execution Plan</a:t>
            </a:r>
            <a:endParaRPr/>
          </a:p>
        </p:txBody>
      </p:sp>
      <p:pic>
        <p:nvPicPr>
          <p:cNvPr id="224" name="Google Shape;224;g150097236e2_1_5"/>
          <p:cNvPicPr preferRelativeResize="0"/>
          <p:nvPr/>
        </p:nvPicPr>
        <p:blipFill>
          <a:blip r:embed="rId3">
            <a:alphaModFix/>
          </a:blip>
          <a:stretch>
            <a:fillRect/>
          </a:stretch>
        </p:blipFill>
        <p:spPr>
          <a:xfrm>
            <a:off x="220400" y="1704875"/>
            <a:ext cx="8703207" cy="5153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5d998551cc_0_0"/>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 Plan</a:t>
            </a:r>
            <a:endParaRPr/>
          </a:p>
        </p:txBody>
      </p:sp>
      <p:graphicFrame>
        <p:nvGraphicFramePr>
          <p:cNvPr id="230" name="Google Shape;230;g15d998551cc_0_0"/>
          <p:cNvGraphicFramePr/>
          <p:nvPr/>
        </p:nvGraphicFramePr>
        <p:xfrm>
          <a:off x="138850" y="1704875"/>
          <a:ext cx="3000000" cy="3000000"/>
        </p:xfrm>
        <a:graphic>
          <a:graphicData uri="http://schemas.openxmlformats.org/drawingml/2006/table">
            <a:tbl>
              <a:tblPr>
                <a:noFill/>
                <a:tableStyleId>{F74AA9B9-CC6E-4E24-B822-313D26E148DA}</a:tableStyleId>
              </a:tblPr>
              <a:tblGrid>
                <a:gridCol w="900000"/>
                <a:gridCol w="1592300"/>
                <a:gridCol w="2531850"/>
                <a:gridCol w="3052725"/>
                <a:gridCol w="745025"/>
              </a:tblGrid>
              <a:tr h="469575">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Responsible Engineer(s)</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Test Name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Validation Requirements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Methodology</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Status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6808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DC-AC Conversion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12VDC is converted to 12VAC</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inverter and measure the output AC voltage before the transformer (with the transformer disconnected)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000"/>
                        <a:buFont typeface="Arial"/>
                        <a:buNone/>
                      </a:pPr>
                      <a:r>
                        <a:rPr lang="en-US" sz="1000">
                          <a:solidFill>
                            <a:schemeClr val="dk1"/>
                          </a:solidFill>
                        </a:rPr>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6808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Transformer Step-up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Transformer output is 120VAC given 24VAC</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inverter and measure the output AC voltage of the transformer using a digital multimeter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000"/>
                        <a:buFont typeface="Arial"/>
                        <a:buNone/>
                      </a:pPr>
                      <a:r>
                        <a:rPr lang="en-US" sz="1000">
                          <a:solidFill>
                            <a:schemeClr val="dk1"/>
                          </a:solidFill>
                        </a:rPr>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8921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Inverter Output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Connected outlet outputs 120VAC and powers a load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inverter and measure the output AC voltage of the transformer using a digital multimeter and plug in an iphone charger to the outlet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000"/>
                        <a:buFont typeface="Arial"/>
                        <a:buNone/>
                      </a:pPr>
                      <a:r>
                        <a:rPr lang="en-US" sz="1000">
                          <a:solidFill>
                            <a:schemeClr val="dk1"/>
                          </a:solidFill>
                        </a:rPr>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6808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Converter with battery</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Circuit elements function properly with battery voltage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converter and measure the output DC voltage before the LEDs (with LEDs disconnected)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US" sz="1000" u="none" cap="none" strike="noStrike">
                          <a:solidFill>
                            <a:schemeClr val="dk1"/>
                          </a:solidFill>
                        </a:rPr>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4695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Reggie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Converter Output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Converter output powers LED lights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DC voltage to the converter with the LEDs connected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000"/>
                        <a:buFont typeface="Arial"/>
                        <a:buNone/>
                      </a:pPr>
                      <a:r>
                        <a:rPr lang="en-US" sz="1000">
                          <a:solidFill>
                            <a:schemeClr val="dk1"/>
                          </a:solidFill>
                        </a:rPr>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4695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Colton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AC-DC Conversion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2-20VAC is rectified to corresponding DC with &lt; 0.1 V output ripple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3 phase AC voltages and measure corresponding output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4695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Colton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DC-DC Conversion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6-20VDC is converted to set DC voltage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various DC voltages and measure corresponding output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
        <p:nvSpPr>
          <p:cNvPr id="65" name="Google Shape;65;p2"/>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a:bodyPr>
          <a:lstStyle/>
          <a:p>
            <a:pPr indent="-419100" lvl="0" marL="457200" rtl="0" algn="l">
              <a:lnSpc>
                <a:spcPct val="100000"/>
              </a:lnSpc>
              <a:spcBef>
                <a:spcPts val="360"/>
              </a:spcBef>
              <a:spcAft>
                <a:spcPts val="0"/>
              </a:spcAft>
              <a:buSzPts val="3000"/>
              <a:buChar char="•"/>
            </a:pPr>
            <a:r>
              <a:rPr lang="en-US" sz="3000"/>
              <a:t>Implementing local renewable power generation to reduce reliance on fossil fuels</a:t>
            </a:r>
            <a:endParaRPr sz="3000"/>
          </a:p>
          <a:p>
            <a:pPr indent="0" lvl="0" marL="0" rtl="0" algn="l">
              <a:lnSpc>
                <a:spcPct val="100000"/>
              </a:lnSpc>
              <a:spcBef>
                <a:spcPts val="360"/>
              </a:spcBef>
              <a:spcAft>
                <a:spcPts val="0"/>
              </a:spcAft>
              <a:buSzPts val="1800"/>
              <a:buNone/>
            </a:pPr>
            <a:r>
              <a:t/>
            </a:r>
            <a:endParaRPr sz="2500"/>
          </a:p>
          <a:p>
            <a:pPr indent="-419100" lvl="0" marL="457200" rtl="0" algn="l">
              <a:lnSpc>
                <a:spcPct val="100000"/>
              </a:lnSpc>
              <a:spcBef>
                <a:spcPts val="360"/>
              </a:spcBef>
              <a:spcAft>
                <a:spcPts val="0"/>
              </a:spcAft>
              <a:buSzPts val="3000"/>
              <a:buChar char="•"/>
            </a:pPr>
            <a:r>
              <a:rPr lang="en-US" sz="3000"/>
              <a:t>Using a wind turbine to capture energy, store it in batteries, and power AC and DC loads</a:t>
            </a:r>
            <a:endParaRPr sz="3000"/>
          </a:p>
        </p:txBody>
      </p:sp>
      <p:pic>
        <p:nvPicPr>
          <p:cNvPr id="66" name="Google Shape;66;p2"/>
          <p:cNvPicPr preferRelativeResize="0"/>
          <p:nvPr/>
        </p:nvPicPr>
        <p:blipFill rotWithShape="1">
          <a:blip r:embed="rId3">
            <a:alphaModFix/>
          </a:blip>
          <a:srcRect b="7806" l="0" r="0" t="12502"/>
          <a:stretch/>
        </p:blipFill>
        <p:spPr>
          <a:xfrm>
            <a:off x="130263" y="4440425"/>
            <a:ext cx="8883475" cy="2348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5f12760f15_0_3"/>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 Plan</a:t>
            </a:r>
            <a:endParaRPr/>
          </a:p>
        </p:txBody>
      </p:sp>
      <p:graphicFrame>
        <p:nvGraphicFramePr>
          <p:cNvPr id="236" name="Google Shape;236;g15f12760f15_0_3"/>
          <p:cNvGraphicFramePr/>
          <p:nvPr/>
        </p:nvGraphicFramePr>
        <p:xfrm>
          <a:off x="142525" y="1704875"/>
          <a:ext cx="3000000" cy="3000000"/>
        </p:xfrm>
        <a:graphic>
          <a:graphicData uri="http://schemas.openxmlformats.org/drawingml/2006/table">
            <a:tbl>
              <a:tblPr>
                <a:noFill/>
                <a:tableStyleId>{F74AA9B9-CC6E-4E24-B822-313D26E148DA}</a:tableStyleId>
              </a:tblPr>
              <a:tblGrid>
                <a:gridCol w="900500"/>
                <a:gridCol w="1593200"/>
                <a:gridCol w="2533275"/>
                <a:gridCol w="3040175"/>
                <a:gridCol w="759750"/>
              </a:tblGrid>
              <a:tr h="47115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Responsible Engineer(s)</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Test Name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Validation Requirements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Methodology</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Status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02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Colton</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Rectifier and Converter Connection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Voltage outputs to set DC voltage</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3 phase AC voltage to rectifier and measure output DC voltage of converter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Completed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r>
              <a:tr h="7833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Peter, Colton &amp; Max</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Charge Batteries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Wind-Power is correctly charging the battery bank with appropriate switching maneuvers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Use wind-turbine to output power, measure if battery capacity has gone up</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5402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Peter, Reggie &amp; Max</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Power Output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Battery bank is used to power the load with appropriate switching maneuvers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Measure voltage and current at output when switching battery outputs and determine if power transition is seamless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833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Peter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Input/Output Test</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Correctly measures 13 V at output of switch</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Measure voltage and current at the load of the switch and compare with expected current and voltage values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7833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Peter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Switch Validation</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switch correctly switches between outputs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signals from microcontroller and test combination of expected inputs/outputs and verify with voltage and current measurements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7833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Battery Capacity Monitor</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is able to successfully track the capacity of the battery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Inputing a voltage and current source into the system or by testing with the actual batteries to see if it can accurately track how much charge is left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609005e97c_0_14"/>
          <p:cNvSpPr txBox="1"/>
          <p:nvPr>
            <p:ph type="title"/>
          </p:nvPr>
        </p:nvSpPr>
        <p:spPr>
          <a:xfrm>
            <a:off x="457200" y="901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Validation Plan</a:t>
            </a:r>
            <a:endParaRPr/>
          </a:p>
        </p:txBody>
      </p:sp>
      <p:graphicFrame>
        <p:nvGraphicFramePr>
          <p:cNvPr id="242" name="Google Shape;242;g1609005e97c_0_14"/>
          <p:cNvGraphicFramePr/>
          <p:nvPr/>
        </p:nvGraphicFramePr>
        <p:xfrm>
          <a:off x="126375" y="1704875"/>
          <a:ext cx="3000000" cy="3000000"/>
        </p:xfrm>
        <a:graphic>
          <a:graphicData uri="http://schemas.openxmlformats.org/drawingml/2006/table">
            <a:tbl>
              <a:tblPr>
                <a:noFill/>
                <a:tableStyleId>{F74AA9B9-CC6E-4E24-B822-313D26E148DA}</a:tableStyleId>
              </a:tblPr>
              <a:tblGrid>
                <a:gridCol w="901525"/>
                <a:gridCol w="1594975"/>
                <a:gridCol w="2536100"/>
                <a:gridCol w="3086475"/>
                <a:gridCol w="717675"/>
              </a:tblGrid>
              <a:tr h="49005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Responsible Engineer(s)</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t>Test Name</a:t>
                      </a:r>
                      <a:endParaRPr b="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Validation Requirements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Methodology</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900"/>
                        <a:buFont typeface="Arial"/>
                        <a:buNone/>
                      </a:pPr>
                      <a:r>
                        <a:rPr b="1" lang="en-US" sz="900" u="none" cap="none" strike="noStrike"/>
                        <a:t>Status</a:t>
                      </a:r>
                      <a:endParaRPr b="1" sz="9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9892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Display Power Generated and Power Usage</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is able to display the power generated from the Wind Turbine, and the power used by the building</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Similar to the battery capacity portion there needs to be a voltage and current source to test if this portion is working correctly.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9892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Display Battery Health</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will be able to calculate the battery health each battery and display this information to the user allowing them to know if they should replace the battery soon or not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Similar to the battery capacity portion there will need to be a current source to replicate the usage and flow of charge through a battery and seeing if it is able to accurately calculate the health of said battery.</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6104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Website for System Monitoring</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Website is accessible and cleanly displays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US" sz="1000" u="none" cap="none" strike="noStrike"/>
                        <a:t>information about the entire system</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Once other parts of the systems are setup the website should be able to correctly display information to the user</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 Progress</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r>
              <a:tr h="9892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Maxwell</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i="1" lang="en-US" sz="1000" u="none" cap="none" strike="noStrike"/>
                        <a:t>Output Signal for Switch Controller</a:t>
                      </a:r>
                      <a:endParaRPr i="1"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will have triggers for specific cases of when each battery should be used or charged.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Once connected with the charge and switch controller check that the system is correctly outputting signals to the controller and that the controller is performing the correct result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892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Full Team</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Full System Test</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Wind-Power is used to charge the battery bank, Monitor sends signals to switching circuits, switch controller outputs correct path, battery power is used by inverter and converter to power the load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Charging: Input power from wind turbine and signals from MCU, then measure and compare voltage and current. Discharging: Power laptop charger and phone charger, verify with voltage and current measurements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descr="DLCOE_logo_HWHT.png" id="247" name="Google Shape;247;g150fb8fde24_0_4"/>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248" name="Google Shape;248;g150fb8fde24_0_4"/>
          <p:cNvSpPr txBox="1"/>
          <p:nvPr>
            <p:ph type="ctrTitle"/>
          </p:nvPr>
        </p:nvSpPr>
        <p:spPr>
          <a:xfrm>
            <a:off x="3507800" y="3429000"/>
            <a:ext cx="4678200" cy="91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40"/>
              <a:buFont typeface="Arial"/>
              <a:buNone/>
            </a:pPr>
            <a:r>
              <a:rPr lang="en-US" sz="3140"/>
              <a:t>Thank you for listening</a:t>
            </a:r>
            <a:endParaRPr sz="3140"/>
          </a:p>
        </p:txBody>
      </p:sp>
      <p:sp>
        <p:nvSpPr>
          <p:cNvPr id="249" name="Google Shape;249;g150fb8fde24_0_4"/>
          <p:cNvSpPr/>
          <p:nvPr/>
        </p:nvSpPr>
        <p:spPr>
          <a:xfrm>
            <a:off x="0" y="0"/>
            <a:ext cx="6111300" cy="6111300"/>
          </a:xfrm>
          <a:prstGeom prst="diagStripe">
            <a:avLst>
              <a:gd fmla="val 28990" name="adj"/>
            </a:avLst>
          </a:prstGeom>
          <a:blipFill rotWithShape="1">
            <a:blip r:embed="rId4">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0" name="Google Shape;250;g150fb8fde24_0_4"/>
          <p:cNvSpPr txBox="1"/>
          <p:nvPr/>
        </p:nvSpPr>
        <p:spPr>
          <a:xfrm>
            <a:off x="4218800" y="4756175"/>
            <a:ext cx="3256200" cy="66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lt1"/>
              </a:buClr>
              <a:buSzPts val="3240"/>
              <a:buFont typeface="Arial"/>
              <a:buNone/>
            </a:pPr>
            <a:r>
              <a:rPr b="1" i="0" lang="en-US" sz="3140" u="none" cap="none" strike="noStrike">
                <a:solidFill>
                  <a:schemeClr val="lt1"/>
                </a:solidFill>
                <a:latin typeface="Arial"/>
                <a:ea typeface="Arial"/>
                <a:cs typeface="Arial"/>
                <a:sym typeface="Arial"/>
              </a:rPr>
              <a:t>Any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Block Diagram and Task Partition</a:t>
            </a:r>
            <a:endParaRPr/>
          </a:p>
        </p:txBody>
      </p:sp>
      <p:pic>
        <p:nvPicPr>
          <p:cNvPr id="72" name="Google Shape;72;p4"/>
          <p:cNvPicPr preferRelativeResize="0"/>
          <p:nvPr/>
        </p:nvPicPr>
        <p:blipFill rotWithShape="1">
          <a:blip r:embed="rId3">
            <a:alphaModFix/>
          </a:blip>
          <a:srcRect b="0" l="0" r="0" t="0"/>
          <a:stretch/>
        </p:blipFill>
        <p:spPr>
          <a:xfrm>
            <a:off x="0" y="1928625"/>
            <a:ext cx="9144000" cy="46024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15b007747bc_0_1950"/>
          <p:cNvSpPr txBox="1"/>
          <p:nvPr>
            <p:ph type="title"/>
          </p:nvPr>
        </p:nvSpPr>
        <p:spPr>
          <a:xfrm>
            <a:off x="457200" y="10393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Project Timeline</a:t>
            </a:r>
            <a:endParaRPr/>
          </a:p>
        </p:txBody>
      </p:sp>
      <p:grpSp>
        <p:nvGrpSpPr>
          <p:cNvPr id="78" name="Google Shape;78;g15b007747bc_0_1950"/>
          <p:cNvGrpSpPr/>
          <p:nvPr/>
        </p:nvGrpSpPr>
        <p:grpSpPr>
          <a:xfrm>
            <a:off x="7618301" y="2300376"/>
            <a:ext cx="1525524" cy="3643956"/>
            <a:chOff x="3048000" y="2295578"/>
            <a:chExt cx="1524000" cy="2847953"/>
          </a:xfrm>
        </p:grpSpPr>
        <p:grpSp>
          <p:nvGrpSpPr>
            <p:cNvPr id="79" name="Google Shape;79;g15b007747bc_0_1950"/>
            <p:cNvGrpSpPr/>
            <p:nvPr/>
          </p:nvGrpSpPr>
          <p:grpSpPr>
            <a:xfrm>
              <a:off x="3048000" y="2295578"/>
              <a:ext cx="1524000" cy="2847953"/>
              <a:chOff x="0" y="2295575"/>
              <a:chExt cx="1524000" cy="2837455"/>
            </a:xfrm>
          </p:grpSpPr>
          <p:sp>
            <p:nvSpPr>
              <p:cNvPr id="80" name="Google Shape;80;g15b007747bc_0_195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5b007747bc_0_195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g15b007747bc_0_1950"/>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5E5E5E"/>
                  </a:solidFill>
                  <a:latin typeface="Roboto"/>
                  <a:ea typeface="Roboto"/>
                  <a:cs typeface="Roboto"/>
                  <a:sym typeface="Roboto"/>
                </a:rPr>
                <a:t>Final report and presentation</a:t>
              </a:r>
              <a:endParaRPr b="1" i="0" sz="1100" u="none" cap="none" strike="noStrike">
                <a:solidFill>
                  <a:srgbClr val="5E5E5E"/>
                </a:solidFill>
                <a:latin typeface="Roboto"/>
                <a:ea typeface="Roboto"/>
                <a:cs typeface="Roboto"/>
                <a:sym typeface="Roboto"/>
              </a:endParaRPr>
            </a:p>
          </p:txBody>
        </p:sp>
        <p:sp>
          <p:nvSpPr>
            <p:cNvPr id="83" name="Google Shape;83;g15b007747bc_0_1950"/>
            <p:cNvSpPr txBox="1"/>
            <p:nvPr/>
          </p:nvSpPr>
          <p:spPr>
            <a:xfrm>
              <a:off x="3224550" y="3568106"/>
              <a:ext cx="1170900" cy="109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Complete final report and prepare for final presentation.</a:t>
              </a:r>
              <a:endParaRPr b="0" i="0" sz="900" u="none" cap="none" strike="noStrike">
                <a:solidFill>
                  <a:srgbClr val="5E5E5E"/>
                </a:solidFill>
                <a:latin typeface="Roboto"/>
                <a:ea typeface="Roboto"/>
                <a:cs typeface="Roboto"/>
                <a:sym typeface="Roboto"/>
              </a:endParaRPr>
            </a:p>
          </p:txBody>
        </p:sp>
        <p:sp>
          <p:nvSpPr>
            <p:cNvPr id="84" name="Google Shape;84;g15b007747bc_0_1950"/>
            <p:cNvSpPr txBox="1"/>
            <p:nvPr/>
          </p:nvSpPr>
          <p:spPr>
            <a:xfrm>
              <a:off x="3224547" y="2441102"/>
              <a:ext cx="11709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Mid November</a:t>
              </a:r>
              <a:endParaRPr b="0" i="0" sz="1000" u="none" cap="none" strike="noStrike">
                <a:solidFill>
                  <a:srgbClr val="5E5E5E"/>
                </a:solidFill>
                <a:latin typeface="Roboto"/>
                <a:ea typeface="Roboto"/>
                <a:cs typeface="Roboto"/>
                <a:sym typeface="Roboto"/>
              </a:endParaRPr>
            </a:p>
          </p:txBody>
        </p:sp>
      </p:grpSp>
      <p:grpSp>
        <p:nvGrpSpPr>
          <p:cNvPr id="85" name="Google Shape;85;g15b007747bc_0_1950"/>
          <p:cNvGrpSpPr/>
          <p:nvPr/>
        </p:nvGrpSpPr>
        <p:grpSpPr>
          <a:xfrm>
            <a:off x="6092776" y="2300373"/>
            <a:ext cx="1525648" cy="3643960"/>
            <a:chOff x="3048000" y="2295575"/>
            <a:chExt cx="1524124" cy="2847956"/>
          </a:xfrm>
        </p:grpSpPr>
        <p:grpSp>
          <p:nvGrpSpPr>
            <p:cNvPr id="86" name="Google Shape;86;g15b007747bc_0_1950"/>
            <p:cNvGrpSpPr/>
            <p:nvPr/>
          </p:nvGrpSpPr>
          <p:grpSpPr>
            <a:xfrm>
              <a:off x="3048000" y="2295578"/>
              <a:ext cx="1524000" cy="2847953"/>
              <a:chOff x="0" y="2295575"/>
              <a:chExt cx="1524000" cy="2837455"/>
            </a:xfrm>
          </p:grpSpPr>
          <p:sp>
            <p:nvSpPr>
              <p:cNvPr id="87" name="Google Shape;87;g15b007747bc_0_195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5b007747bc_0_195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9" name="Google Shape;89;g15b007747bc_0_195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0" name="Google Shape;90;g15b007747bc_0_1950"/>
            <p:cNvSpPr txBox="1"/>
            <p:nvPr/>
          </p:nvSpPr>
          <p:spPr>
            <a:xfrm>
              <a:off x="3048124" y="3050051"/>
              <a:ext cx="15240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5E5E5E"/>
                  </a:solidFill>
                  <a:latin typeface="Roboto"/>
                  <a:ea typeface="Roboto"/>
                  <a:cs typeface="Roboto"/>
                  <a:sym typeface="Roboto"/>
                </a:rPr>
                <a:t>Complete Validation</a:t>
              </a:r>
              <a:endParaRPr b="1" i="0" sz="1100" u="none" cap="none" strike="noStrike">
                <a:solidFill>
                  <a:srgbClr val="5E5E5E"/>
                </a:solidFill>
                <a:latin typeface="Roboto"/>
                <a:ea typeface="Roboto"/>
                <a:cs typeface="Roboto"/>
                <a:sym typeface="Roboto"/>
              </a:endParaRPr>
            </a:p>
          </p:txBody>
        </p:sp>
        <p:sp>
          <p:nvSpPr>
            <p:cNvPr id="91" name="Google Shape;91;g15b007747bc_0_1950"/>
            <p:cNvSpPr txBox="1"/>
            <p:nvPr/>
          </p:nvSpPr>
          <p:spPr>
            <a:xfrm>
              <a:off x="3224610" y="3563624"/>
              <a:ext cx="1170900" cy="7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rgbClr val="5E5E5E"/>
                  </a:solidFill>
                  <a:latin typeface="Roboto"/>
                  <a:ea typeface="Roboto"/>
                  <a:cs typeface="Roboto"/>
                  <a:sym typeface="Roboto"/>
                </a:rPr>
                <a:t>Validation of full system </a:t>
              </a:r>
              <a:endParaRPr b="0" i="0" sz="900" u="none" cap="none" strike="noStrike">
                <a:solidFill>
                  <a:srgbClr val="5E5E5E"/>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5E5E5E"/>
                </a:solidFill>
                <a:latin typeface="Roboto"/>
                <a:ea typeface="Roboto"/>
                <a:cs typeface="Roboto"/>
                <a:sym typeface="Roboto"/>
              </a:endParaRPr>
            </a:p>
          </p:txBody>
        </p:sp>
        <p:sp>
          <p:nvSpPr>
            <p:cNvPr id="92" name="Google Shape;92;g15b007747bc_0_1950"/>
            <p:cNvSpPr txBox="1"/>
            <p:nvPr/>
          </p:nvSpPr>
          <p:spPr>
            <a:xfrm>
              <a:off x="3224547" y="2441102"/>
              <a:ext cx="11457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Early November</a:t>
              </a:r>
              <a:endParaRPr b="0" i="0" sz="1000" u="none" cap="none" strike="noStrike">
                <a:solidFill>
                  <a:srgbClr val="5E5E5E"/>
                </a:solidFill>
                <a:latin typeface="Roboto"/>
                <a:ea typeface="Roboto"/>
                <a:cs typeface="Roboto"/>
                <a:sym typeface="Roboto"/>
              </a:endParaRPr>
            </a:p>
          </p:txBody>
        </p:sp>
      </p:grpSp>
      <p:grpSp>
        <p:nvGrpSpPr>
          <p:cNvPr id="93" name="Google Shape;93;g15b007747bc_0_1950"/>
          <p:cNvGrpSpPr/>
          <p:nvPr/>
        </p:nvGrpSpPr>
        <p:grpSpPr>
          <a:xfrm>
            <a:off x="4567251" y="2300373"/>
            <a:ext cx="1525648" cy="3643960"/>
            <a:chOff x="3048000" y="2295575"/>
            <a:chExt cx="1524124" cy="2847956"/>
          </a:xfrm>
        </p:grpSpPr>
        <p:grpSp>
          <p:nvGrpSpPr>
            <p:cNvPr id="94" name="Google Shape;94;g15b007747bc_0_1950"/>
            <p:cNvGrpSpPr/>
            <p:nvPr/>
          </p:nvGrpSpPr>
          <p:grpSpPr>
            <a:xfrm>
              <a:off x="3048000" y="2295578"/>
              <a:ext cx="1524000" cy="2847953"/>
              <a:chOff x="0" y="2295575"/>
              <a:chExt cx="1524000" cy="2837455"/>
            </a:xfrm>
          </p:grpSpPr>
          <p:sp>
            <p:nvSpPr>
              <p:cNvPr id="95" name="Google Shape;95;g15b007747bc_0_1950"/>
              <p:cNvSpPr/>
              <p:nvPr/>
            </p:nvSpPr>
            <p:spPr>
              <a:xfrm>
                <a:off x="0" y="2823930"/>
                <a:ext cx="1524000" cy="2309100"/>
              </a:xfrm>
              <a:prstGeom prst="rect">
                <a:avLst/>
              </a:prstGeom>
              <a:solidFill>
                <a:srgbClr val="F0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15b007747bc_0_1950"/>
              <p:cNvSpPr/>
              <p:nvPr/>
            </p:nvSpPr>
            <p:spPr>
              <a:xfrm>
                <a:off x="0" y="2295575"/>
                <a:ext cx="1524000" cy="53700"/>
              </a:xfrm>
              <a:prstGeom prst="rect">
                <a:avLst/>
              </a:prstGeom>
              <a:solidFill>
                <a:srgbClr val="F0F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7" name="Google Shape;97;g15b007747bc_0_195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8" name="Google Shape;98;g15b007747bc_0_1950"/>
            <p:cNvSpPr txBox="1"/>
            <p:nvPr/>
          </p:nvSpPr>
          <p:spPr>
            <a:xfrm>
              <a:off x="3048124" y="3050051"/>
              <a:ext cx="1524000" cy="9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5E5E5E"/>
                  </a:solidFill>
                  <a:latin typeface="Roboto"/>
                  <a:ea typeface="Roboto"/>
                  <a:cs typeface="Roboto"/>
                  <a:sym typeface="Roboto"/>
                </a:rPr>
                <a:t>Continue Integration and Validation</a:t>
              </a:r>
              <a:endParaRPr b="1" i="0" sz="1100" u="none" cap="none" strike="noStrike">
                <a:solidFill>
                  <a:srgbClr val="5E5E5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5E5E5E"/>
                </a:solidFill>
                <a:latin typeface="Roboto"/>
                <a:ea typeface="Roboto"/>
                <a:cs typeface="Roboto"/>
                <a:sym typeface="Roboto"/>
              </a:endParaRPr>
            </a:p>
          </p:txBody>
        </p:sp>
        <p:sp>
          <p:nvSpPr>
            <p:cNvPr id="99" name="Google Shape;99;g15b007747bc_0_1950"/>
            <p:cNvSpPr txBox="1"/>
            <p:nvPr/>
          </p:nvSpPr>
          <p:spPr>
            <a:xfrm>
              <a:off x="3179243" y="3508799"/>
              <a:ext cx="1170900" cy="14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900" u="none" cap="none" strike="noStrike">
                  <a:solidFill>
                    <a:srgbClr val="5E5E5E"/>
                  </a:solidFill>
                  <a:latin typeface="Roboto"/>
                  <a:ea typeface="Roboto"/>
                  <a:cs typeface="Roboto"/>
                  <a:sym typeface="Roboto"/>
                </a:rPr>
                <a:t>Integration of Rectification and Conversion Subsystem with Switch Controller 1</a:t>
              </a:r>
              <a:endParaRPr b="0" i="0" sz="900" u="none" cap="none" strike="noStrike">
                <a:solidFill>
                  <a:srgbClr val="5E5E5E"/>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sz="900">
                <a:solidFill>
                  <a:srgbClr val="5E5E5E"/>
                </a:solidFill>
                <a:latin typeface="Roboto"/>
                <a:ea typeface="Roboto"/>
                <a:cs typeface="Roboto"/>
                <a:sym typeface="Roboto"/>
              </a:endParaRPr>
            </a:p>
            <a:p>
              <a:pPr indent="0" lvl="0" marL="0" rtl="0" algn="l">
                <a:spcBef>
                  <a:spcPts val="0"/>
                </a:spcBef>
                <a:spcAft>
                  <a:spcPts val="0"/>
                </a:spcAft>
                <a:buClr>
                  <a:schemeClr val="dk1"/>
                </a:buClr>
                <a:buSzPts val="900"/>
                <a:buFont typeface="Arial"/>
                <a:buNone/>
              </a:pPr>
              <a:r>
                <a:rPr lang="en-US" sz="900">
                  <a:solidFill>
                    <a:srgbClr val="5E5E5E"/>
                  </a:solidFill>
                  <a:latin typeface="Roboto"/>
                  <a:ea typeface="Roboto"/>
                  <a:cs typeface="Roboto"/>
                  <a:sym typeface="Roboto"/>
                </a:rPr>
                <a:t>Integration of Inversion and Conversion Subsystem with Switch Controller 2</a:t>
              </a:r>
              <a:endParaRPr sz="900">
                <a:solidFill>
                  <a:srgbClr val="5E5E5E"/>
                </a:solidFill>
                <a:latin typeface="Roboto"/>
                <a:ea typeface="Roboto"/>
                <a:cs typeface="Roboto"/>
                <a:sym typeface="Roboto"/>
              </a:endParaRPr>
            </a:p>
          </p:txBody>
        </p:sp>
        <p:sp>
          <p:nvSpPr>
            <p:cNvPr id="100" name="Google Shape;100;g15b007747bc_0_1950"/>
            <p:cNvSpPr txBox="1"/>
            <p:nvPr/>
          </p:nvSpPr>
          <p:spPr>
            <a:xfrm>
              <a:off x="3224547" y="2441102"/>
              <a:ext cx="11709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Late October</a:t>
              </a:r>
              <a:endParaRPr b="0" i="0" sz="1000" u="none" cap="none" strike="noStrike">
                <a:solidFill>
                  <a:srgbClr val="5E5E5E"/>
                </a:solidFill>
                <a:latin typeface="Roboto"/>
                <a:ea typeface="Roboto"/>
                <a:cs typeface="Roboto"/>
                <a:sym typeface="Roboto"/>
              </a:endParaRPr>
            </a:p>
          </p:txBody>
        </p:sp>
      </p:grpSp>
      <p:grpSp>
        <p:nvGrpSpPr>
          <p:cNvPr id="101" name="Google Shape;101;g15b007747bc_0_1950"/>
          <p:cNvGrpSpPr/>
          <p:nvPr/>
        </p:nvGrpSpPr>
        <p:grpSpPr>
          <a:xfrm>
            <a:off x="3041725" y="2300373"/>
            <a:ext cx="1525525" cy="3643960"/>
            <a:chOff x="3047999" y="2295575"/>
            <a:chExt cx="1524001" cy="2847956"/>
          </a:xfrm>
        </p:grpSpPr>
        <p:grpSp>
          <p:nvGrpSpPr>
            <p:cNvPr id="102" name="Google Shape;102;g15b007747bc_0_1950"/>
            <p:cNvGrpSpPr/>
            <p:nvPr/>
          </p:nvGrpSpPr>
          <p:grpSpPr>
            <a:xfrm>
              <a:off x="3048000" y="2295578"/>
              <a:ext cx="1524000" cy="2847953"/>
              <a:chOff x="0" y="2295575"/>
              <a:chExt cx="1524000" cy="2837455"/>
            </a:xfrm>
          </p:grpSpPr>
          <p:sp>
            <p:nvSpPr>
              <p:cNvPr id="103" name="Google Shape;103;g15b007747bc_0_1950"/>
              <p:cNvSpPr/>
              <p:nvPr/>
            </p:nvSpPr>
            <p:spPr>
              <a:xfrm>
                <a:off x="0" y="2823930"/>
                <a:ext cx="1524000" cy="23091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15b007747bc_0_1950"/>
              <p:cNvSpPr/>
              <p:nvPr/>
            </p:nvSpPr>
            <p:spPr>
              <a:xfrm>
                <a:off x="0" y="2295575"/>
                <a:ext cx="1524000" cy="537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5" name="Google Shape;105;g15b007747bc_0_195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106" name="Google Shape;106;g15b007747bc_0_1950"/>
            <p:cNvSpPr txBox="1"/>
            <p:nvPr/>
          </p:nvSpPr>
          <p:spPr>
            <a:xfrm>
              <a:off x="3047999" y="3050051"/>
              <a:ext cx="1524000" cy="10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chemeClr val="lt1"/>
                  </a:solidFill>
                  <a:latin typeface="Roboto"/>
                  <a:ea typeface="Roboto"/>
                  <a:cs typeface="Roboto"/>
                  <a:sym typeface="Roboto"/>
                </a:rPr>
                <a:t>Continue Integration</a:t>
              </a:r>
              <a:endParaRPr b="1" i="0" sz="1100" u="none" cap="none" strike="noStrike">
                <a:solidFill>
                  <a:schemeClr val="lt1"/>
                </a:solidFill>
                <a:latin typeface="Roboto"/>
                <a:ea typeface="Roboto"/>
                <a:cs typeface="Roboto"/>
                <a:sym typeface="Roboto"/>
              </a:endParaRPr>
            </a:p>
          </p:txBody>
        </p:sp>
        <p:sp>
          <p:nvSpPr>
            <p:cNvPr id="107" name="Google Shape;107;g15b007747bc_0_1950"/>
            <p:cNvSpPr txBox="1"/>
            <p:nvPr/>
          </p:nvSpPr>
          <p:spPr>
            <a:xfrm>
              <a:off x="3206691" y="3542401"/>
              <a:ext cx="1170900" cy="35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All other PCBs should be ordered and ready to integrate.</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Integrate Switch controllers with monitor subsystem.</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900"/>
                <a:buFont typeface="Arial"/>
                <a:buNone/>
              </a:pPr>
              <a:r>
                <a:t/>
              </a:r>
              <a:endParaRPr b="0" i="0" sz="900" u="none" cap="none" strike="noStrike">
                <a:solidFill>
                  <a:schemeClr val="lt1"/>
                </a:solidFill>
                <a:latin typeface="Roboto"/>
                <a:ea typeface="Roboto"/>
                <a:cs typeface="Roboto"/>
                <a:sym typeface="Roboto"/>
              </a:endParaRPr>
            </a:p>
          </p:txBody>
        </p:sp>
        <p:sp>
          <p:nvSpPr>
            <p:cNvPr id="108" name="Google Shape;108;g15b007747bc_0_1950"/>
            <p:cNvSpPr txBox="1"/>
            <p:nvPr/>
          </p:nvSpPr>
          <p:spPr>
            <a:xfrm>
              <a:off x="3224547" y="2441102"/>
              <a:ext cx="11352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Early October</a:t>
              </a:r>
              <a:endParaRPr b="0" i="0" sz="1000" u="none" cap="none" strike="noStrike">
                <a:solidFill>
                  <a:srgbClr val="1B786E"/>
                </a:solidFill>
                <a:latin typeface="Roboto"/>
                <a:ea typeface="Roboto"/>
                <a:cs typeface="Roboto"/>
                <a:sym typeface="Roboto"/>
              </a:endParaRPr>
            </a:p>
          </p:txBody>
        </p:sp>
      </p:grpSp>
      <p:grpSp>
        <p:nvGrpSpPr>
          <p:cNvPr id="109" name="Google Shape;109;g15b007747bc_0_1950"/>
          <p:cNvGrpSpPr/>
          <p:nvPr/>
        </p:nvGrpSpPr>
        <p:grpSpPr>
          <a:xfrm>
            <a:off x="1516200" y="2300381"/>
            <a:ext cx="1525524" cy="3643952"/>
            <a:chOff x="1515975" y="2295580"/>
            <a:chExt cx="1525524" cy="2847950"/>
          </a:xfrm>
        </p:grpSpPr>
        <p:sp>
          <p:nvSpPr>
            <p:cNvPr id="110" name="Google Shape;110;g15b007747bc_0_1950"/>
            <p:cNvSpPr/>
            <p:nvPr/>
          </p:nvSpPr>
          <p:spPr>
            <a:xfrm>
              <a:off x="1515975" y="2823930"/>
              <a:ext cx="15255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15b007747bc_0_1950"/>
            <p:cNvSpPr/>
            <p:nvPr/>
          </p:nvSpPr>
          <p:spPr>
            <a:xfrm>
              <a:off x="1515975" y="2295580"/>
              <a:ext cx="1525500" cy="537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5b007747bc_0_1950"/>
            <p:cNvSpPr txBox="1"/>
            <p:nvPr/>
          </p:nvSpPr>
          <p:spPr>
            <a:xfrm>
              <a:off x="1579900" y="3050050"/>
              <a:ext cx="13917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Roboto"/>
                  <a:ea typeface="Roboto"/>
                  <a:cs typeface="Roboto"/>
                  <a:sym typeface="Roboto"/>
                </a:rPr>
                <a:t>Begin Integration</a:t>
              </a:r>
              <a:endParaRPr b="1" i="0" sz="1100" u="none" cap="none" strike="noStrike">
                <a:solidFill>
                  <a:schemeClr val="lt1"/>
                </a:solidFill>
                <a:latin typeface="Roboto"/>
                <a:ea typeface="Roboto"/>
                <a:cs typeface="Roboto"/>
                <a:sym typeface="Roboto"/>
              </a:endParaRPr>
            </a:p>
          </p:txBody>
        </p:sp>
        <p:sp>
          <p:nvSpPr>
            <p:cNvPr id="113" name="Google Shape;113;g15b007747bc_0_1950"/>
            <p:cNvSpPr txBox="1"/>
            <p:nvPr/>
          </p:nvSpPr>
          <p:spPr>
            <a:xfrm>
              <a:off x="1697450" y="3575412"/>
              <a:ext cx="1172100" cy="54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All subsystems should be in complete working order with PCBs on the way.</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1600"/>
                </a:spcAft>
                <a:buClr>
                  <a:schemeClr val="dk1"/>
                </a:buClr>
                <a:buSzPts val="1100"/>
                <a:buFont typeface="Arial"/>
                <a:buNone/>
              </a:pPr>
              <a:r>
                <a:rPr b="0" i="0" lang="en-US" sz="900" u="none" cap="none" strike="noStrike">
                  <a:solidFill>
                    <a:schemeClr val="lt1"/>
                  </a:solidFill>
                  <a:latin typeface="Roboto"/>
                  <a:ea typeface="Roboto"/>
                  <a:cs typeface="Roboto"/>
                  <a:sym typeface="Roboto"/>
                </a:rPr>
                <a:t>Begin integrating rectifier with boost converter.</a:t>
              </a:r>
              <a:endParaRPr b="0" i="0" sz="900" u="none" cap="none" strike="noStrike">
                <a:solidFill>
                  <a:schemeClr val="lt1"/>
                </a:solidFill>
                <a:latin typeface="Roboto"/>
                <a:ea typeface="Roboto"/>
                <a:cs typeface="Roboto"/>
                <a:sym typeface="Roboto"/>
              </a:endParaRPr>
            </a:p>
          </p:txBody>
        </p:sp>
        <p:sp>
          <p:nvSpPr>
            <p:cNvPr id="114" name="Google Shape;114;g15b007747bc_0_1950"/>
            <p:cNvSpPr txBox="1"/>
            <p:nvPr/>
          </p:nvSpPr>
          <p:spPr>
            <a:xfrm>
              <a:off x="1692699" y="2441121"/>
              <a:ext cx="11721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Late September </a:t>
              </a:r>
              <a:endParaRPr b="0" i="0" sz="1000" u="none" cap="none" strike="noStrike">
                <a:solidFill>
                  <a:srgbClr val="1B786E"/>
                </a:solidFill>
                <a:latin typeface="Roboto"/>
                <a:ea typeface="Roboto"/>
                <a:cs typeface="Roboto"/>
                <a:sym typeface="Roboto"/>
              </a:endParaRPr>
            </a:p>
          </p:txBody>
        </p:sp>
        <p:cxnSp>
          <p:nvCxnSpPr>
            <p:cNvPr id="115" name="Google Shape;115;g15b007747bc_0_1950"/>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16" name="Google Shape;116;g15b007747bc_0_1950"/>
          <p:cNvGrpSpPr/>
          <p:nvPr/>
        </p:nvGrpSpPr>
        <p:grpSpPr>
          <a:xfrm>
            <a:off x="200" y="2300381"/>
            <a:ext cx="1525524" cy="3643952"/>
            <a:chOff x="1515975" y="2295580"/>
            <a:chExt cx="1525524" cy="2847950"/>
          </a:xfrm>
        </p:grpSpPr>
        <p:sp>
          <p:nvSpPr>
            <p:cNvPr id="117" name="Google Shape;117;g15b007747bc_0_1950"/>
            <p:cNvSpPr/>
            <p:nvPr/>
          </p:nvSpPr>
          <p:spPr>
            <a:xfrm>
              <a:off x="1515975" y="2823930"/>
              <a:ext cx="15255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15b007747bc_0_1950"/>
            <p:cNvSpPr/>
            <p:nvPr/>
          </p:nvSpPr>
          <p:spPr>
            <a:xfrm>
              <a:off x="1515975" y="2295580"/>
              <a:ext cx="1525500" cy="537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15b007747bc_0_1950"/>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Roboto"/>
                  <a:ea typeface="Roboto"/>
                  <a:cs typeface="Roboto"/>
                  <a:sym typeface="Roboto"/>
                </a:rPr>
                <a:t>Refine Subsystems </a:t>
              </a:r>
              <a:endParaRPr b="1" i="0" sz="1100" u="none" cap="none" strike="noStrike">
                <a:solidFill>
                  <a:srgbClr val="FFFFFF"/>
                </a:solidFill>
                <a:latin typeface="Roboto"/>
                <a:ea typeface="Roboto"/>
                <a:cs typeface="Roboto"/>
                <a:sym typeface="Roboto"/>
              </a:endParaRPr>
            </a:p>
          </p:txBody>
        </p:sp>
        <p:sp>
          <p:nvSpPr>
            <p:cNvPr id="120" name="Google Shape;120;g15b007747bc_0_1950"/>
            <p:cNvSpPr txBox="1"/>
            <p:nvPr/>
          </p:nvSpPr>
          <p:spPr>
            <a:xfrm>
              <a:off x="1692677" y="3559260"/>
              <a:ext cx="1172100" cy="109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US" sz="900" u="none" cap="none" strike="noStrike">
                  <a:solidFill>
                    <a:schemeClr val="lt1"/>
                  </a:solidFill>
                  <a:latin typeface="Roboto"/>
                  <a:ea typeface="Roboto"/>
                  <a:cs typeface="Roboto"/>
                  <a:sym typeface="Roboto"/>
                </a:rPr>
                <a:t>Ensure subsystems are in a working state and simulations are done. </a:t>
              </a:r>
              <a:endParaRPr b="0" i="0" sz="900" u="none" cap="none" strike="noStrike">
                <a:solidFill>
                  <a:schemeClr val="lt1"/>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900"/>
                <a:buFont typeface="Arial"/>
                <a:buNone/>
              </a:pPr>
              <a:r>
                <a:rPr b="0" i="0" lang="en-US" sz="900" u="none" cap="none" strike="noStrike">
                  <a:solidFill>
                    <a:schemeClr val="lt1"/>
                  </a:solidFill>
                  <a:latin typeface="Roboto"/>
                  <a:ea typeface="Roboto"/>
                  <a:cs typeface="Roboto"/>
                  <a:sym typeface="Roboto"/>
                </a:rPr>
                <a:t>Resolve any subsystem issues left over from the previous semester.</a:t>
              </a:r>
              <a:r>
                <a:rPr b="0" i="0" lang="en-US" sz="800" u="none" cap="none" strike="noStrike">
                  <a:solidFill>
                    <a:srgbClr val="FFFFFF"/>
                  </a:solidFill>
                  <a:latin typeface="Roboto"/>
                  <a:ea typeface="Roboto"/>
                  <a:cs typeface="Roboto"/>
                  <a:sym typeface="Roboto"/>
                </a:rPr>
                <a:t> </a:t>
              </a:r>
              <a:endParaRPr b="0" i="0" sz="800" u="none" cap="none" strike="noStrike">
                <a:solidFill>
                  <a:srgbClr val="FFFFFF"/>
                </a:solidFill>
                <a:latin typeface="Roboto"/>
                <a:ea typeface="Roboto"/>
                <a:cs typeface="Roboto"/>
                <a:sym typeface="Roboto"/>
              </a:endParaRPr>
            </a:p>
          </p:txBody>
        </p:sp>
        <p:sp>
          <p:nvSpPr>
            <p:cNvPr id="121" name="Google Shape;121;g15b007747bc_0_1950"/>
            <p:cNvSpPr txBox="1"/>
            <p:nvPr/>
          </p:nvSpPr>
          <p:spPr>
            <a:xfrm>
              <a:off x="1692700" y="2441115"/>
              <a:ext cx="12741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Early September</a:t>
              </a:r>
              <a:endParaRPr b="0" i="0" sz="1000" u="none" cap="none" strike="noStrike">
                <a:solidFill>
                  <a:srgbClr val="1B786E"/>
                </a:solidFill>
                <a:latin typeface="Roboto"/>
                <a:ea typeface="Roboto"/>
                <a:cs typeface="Roboto"/>
                <a:sym typeface="Roboto"/>
              </a:endParaRPr>
            </a:p>
          </p:txBody>
        </p:sp>
        <p:cxnSp>
          <p:nvCxnSpPr>
            <p:cNvPr id="122" name="Google Shape;122;g15b007747bc_0_1950"/>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sp>
        <p:nvSpPr>
          <p:cNvPr id="123" name="Google Shape;123;g15b007747bc_0_1950"/>
          <p:cNvSpPr/>
          <p:nvPr/>
        </p:nvSpPr>
        <p:spPr>
          <a:xfrm>
            <a:off x="457200" y="6206125"/>
            <a:ext cx="1525800" cy="408600"/>
          </a:xfrm>
          <a:prstGeom prst="rect">
            <a:avLst/>
          </a:prstGeom>
          <a:solidFill>
            <a:srgbClr val="1B78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a:ea typeface="Roboto"/>
                <a:cs typeface="Roboto"/>
                <a:sym typeface="Roboto"/>
              </a:rPr>
              <a:t>Done</a:t>
            </a:r>
            <a:endParaRPr b="1" i="0" sz="1400" u="none" cap="none" strike="noStrike">
              <a:solidFill>
                <a:schemeClr val="lt1"/>
              </a:solidFill>
              <a:latin typeface="Roboto"/>
              <a:ea typeface="Roboto"/>
              <a:cs typeface="Roboto"/>
              <a:sym typeface="Roboto"/>
            </a:endParaRPr>
          </a:p>
        </p:txBody>
      </p:sp>
      <p:sp>
        <p:nvSpPr>
          <p:cNvPr id="124" name="Google Shape;124;g15b007747bc_0_1950"/>
          <p:cNvSpPr/>
          <p:nvPr/>
        </p:nvSpPr>
        <p:spPr>
          <a:xfrm>
            <a:off x="2690750" y="6206125"/>
            <a:ext cx="1525800" cy="408600"/>
          </a:xfrm>
          <a:prstGeom prst="rect">
            <a:avLst/>
          </a:prstGeom>
          <a:solidFill>
            <a:srgbClr val="F0F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Roboto"/>
                <a:ea typeface="Roboto"/>
                <a:cs typeface="Roboto"/>
                <a:sym typeface="Roboto"/>
              </a:rPr>
              <a:t>In Progress</a:t>
            </a:r>
            <a:endParaRPr b="1" i="0" sz="1400" u="none" cap="none" strike="noStrike">
              <a:solidFill>
                <a:schemeClr val="dk1"/>
              </a:solidFill>
              <a:latin typeface="Roboto"/>
              <a:ea typeface="Roboto"/>
              <a:cs typeface="Roboto"/>
              <a:sym typeface="Roboto"/>
            </a:endParaRPr>
          </a:p>
        </p:txBody>
      </p:sp>
      <p:sp>
        <p:nvSpPr>
          <p:cNvPr id="125" name="Google Shape;125;g15b007747bc_0_1950"/>
          <p:cNvSpPr/>
          <p:nvPr/>
        </p:nvSpPr>
        <p:spPr>
          <a:xfrm>
            <a:off x="7160975" y="6206125"/>
            <a:ext cx="1525800" cy="4086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Roboto"/>
                <a:ea typeface="Roboto"/>
                <a:cs typeface="Roboto"/>
                <a:sym typeface="Roboto"/>
              </a:rPr>
              <a:t>Not Started</a:t>
            </a:r>
            <a:endParaRPr b="1" i="0" sz="1400" u="none" cap="none" strike="noStrike">
              <a:solidFill>
                <a:schemeClr val="dk1"/>
              </a:solidFill>
              <a:latin typeface="Roboto"/>
              <a:ea typeface="Roboto"/>
              <a:cs typeface="Roboto"/>
              <a:sym typeface="Roboto"/>
            </a:endParaRPr>
          </a:p>
        </p:txBody>
      </p:sp>
      <p:sp>
        <p:nvSpPr>
          <p:cNvPr id="126" name="Google Shape;126;g15b007747bc_0_1950"/>
          <p:cNvSpPr/>
          <p:nvPr/>
        </p:nvSpPr>
        <p:spPr>
          <a:xfrm>
            <a:off x="4924325" y="6206125"/>
            <a:ext cx="1525800" cy="408600"/>
          </a:xfrm>
          <a:prstGeom prst="rect">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Roboto"/>
                <a:ea typeface="Roboto"/>
                <a:cs typeface="Roboto"/>
                <a:sym typeface="Roboto"/>
              </a:rPr>
              <a:t>Behind Schedule</a:t>
            </a:r>
            <a:endParaRPr b="1" i="0" sz="1400" u="none" cap="none" strike="noStrike">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1e8dc1184d_0_0"/>
          <p:cNvSpPr txBox="1"/>
          <p:nvPr>
            <p:ph type="title"/>
          </p:nvPr>
        </p:nvSpPr>
        <p:spPr>
          <a:xfrm>
            <a:off x="457200" y="99982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Rectification and Conversion Subsystem</a:t>
            </a:r>
            <a:endParaRPr/>
          </a:p>
          <a:p>
            <a:pPr indent="0" lvl="0" marL="0" rtl="0" algn="ctr">
              <a:lnSpc>
                <a:spcPct val="100000"/>
              </a:lnSpc>
              <a:spcBef>
                <a:spcPts val="0"/>
              </a:spcBef>
              <a:spcAft>
                <a:spcPts val="0"/>
              </a:spcAft>
              <a:buSzPts val="3200"/>
              <a:buNone/>
            </a:pPr>
            <a:r>
              <a:rPr lang="en-US" sz="1900"/>
              <a:t>Owner: Colton Boos</a:t>
            </a:r>
            <a:endParaRPr sz="1900"/>
          </a:p>
        </p:txBody>
      </p:sp>
      <p:graphicFrame>
        <p:nvGraphicFramePr>
          <p:cNvPr id="132" name="Google Shape;132;g11e8dc1184d_0_0"/>
          <p:cNvGraphicFramePr/>
          <p:nvPr/>
        </p:nvGraphicFramePr>
        <p:xfrm>
          <a:off x="710750" y="2174700"/>
          <a:ext cx="3000000" cy="3000000"/>
        </p:xfrm>
        <a:graphic>
          <a:graphicData uri="http://schemas.openxmlformats.org/drawingml/2006/table">
            <a:tbl>
              <a:tblPr>
                <a:noFill/>
                <a:tableStyleId>{C49AEC8B-3E54-441E-A180-BED1BDFB0146}</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FF0000"/>
                          </a:solidFill>
                        </a:rPr>
                        <a:t>12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1000"/>
                        </a:spcBef>
                        <a:spcAft>
                          <a:spcPts val="0"/>
                        </a:spcAft>
                        <a:buClr>
                          <a:srgbClr val="000000"/>
                        </a:buClr>
                        <a:buSzPts val="2000"/>
                        <a:buFont typeface="Arial"/>
                        <a:buChar char="●"/>
                      </a:pPr>
                      <a:r>
                        <a:rPr lang="en-US" sz="2000"/>
                        <a:t>Integrated with switch controller 1 </a:t>
                      </a:r>
                      <a:endParaRPr sz="2000"/>
                    </a:p>
                    <a:p>
                      <a:pPr indent="-355600" lvl="0" marL="457200" marR="0" rtl="0" algn="l">
                        <a:lnSpc>
                          <a:spcPct val="100000"/>
                        </a:lnSpc>
                        <a:spcBef>
                          <a:spcPts val="1000"/>
                        </a:spcBef>
                        <a:spcAft>
                          <a:spcPts val="0"/>
                        </a:spcAft>
                        <a:buSzPts val="2000"/>
                        <a:buChar char="●"/>
                      </a:pPr>
                      <a:r>
                        <a:rPr lang="en-US" sz="2000"/>
                        <a:t>Validated rectifier up to 5V for now</a:t>
                      </a:r>
                      <a:endParaRPr sz="2000"/>
                    </a:p>
                    <a:p>
                      <a:pPr indent="-355600" lvl="0" marL="457200" marR="0" rtl="0" algn="l">
                        <a:lnSpc>
                          <a:spcPct val="100000"/>
                        </a:lnSpc>
                        <a:spcBef>
                          <a:spcPts val="1000"/>
                        </a:spcBef>
                        <a:spcAft>
                          <a:spcPts val="0"/>
                        </a:spcAft>
                        <a:buSzPts val="2000"/>
                        <a:buChar char="●"/>
                      </a:pPr>
                      <a:r>
                        <a:rPr lang="en-US" sz="2000"/>
                        <a:t>Validated converter with 14.8V output and measured current draw</a:t>
                      </a:r>
                      <a:endParaRPr sz="2000"/>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solidFill>
                            <a:schemeClr val="dk1"/>
                          </a:solidFill>
                        </a:rPr>
                        <a:t>Correlate wind speed with output voltage of turbine</a:t>
                      </a:r>
                      <a:endParaRPr sz="2000">
                        <a:solidFill>
                          <a:schemeClr val="dk1"/>
                        </a:solidFill>
                      </a:endParaRPr>
                    </a:p>
                    <a:p>
                      <a:pPr indent="-355600" lvl="0" marL="457200" marR="0" rtl="0" algn="l">
                        <a:lnSpc>
                          <a:spcPct val="100000"/>
                        </a:lnSpc>
                        <a:spcBef>
                          <a:spcPts val="1000"/>
                        </a:spcBef>
                        <a:spcAft>
                          <a:spcPts val="1000"/>
                        </a:spcAft>
                        <a:buClr>
                          <a:schemeClr val="dk1"/>
                        </a:buClr>
                        <a:buSzPts val="2000"/>
                        <a:buChar char="●"/>
                      </a:pPr>
                      <a:r>
                        <a:rPr lang="en-US" sz="2000">
                          <a:solidFill>
                            <a:schemeClr val="dk1"/>
                          </a:solidFill>
                        </a:rPr>
                        <a:t>Finish validating rectifier with wind turbine as input for above 5V</a:t>
                      </a:r>
                      <a:endParaRPr sz="2000">
                        <a:solidFill>
                          <a:schemeClr val="dk1"/>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50097236e2_0_44"/>
          <p:cNvSpPr txBox="1"/>
          <p:nvPr>
            <p:ph type="title"/>
          </p:nvPr>
        </p:nvSpPr>
        <p:spPr>
          <a:xfrm>
            <a:off x="457200" y="996799"/>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Rectification and Conversion Subsystem</a:t>
            </a:r>
            <a:endParaRPr/>
          </a:p>
          <a:p>
            <a:pPr indent="0" lvl="0" marL="0" rtl="0" algn="ctr">
              <a:lnSpc>
                <a:spcPct val="100000"/>
              </a:lnSpc>
              <a:spcBef>
                <a:spcPts val="0"/>
              </a:spcBef>
              <a:spcAft>
                <a:spcPts val="0"/>
              </a:spcAft>
              <a:buSzPts val="3200"/>
              <a:buNone/>
            </a:pPr>
            <a:r>
              <a:rPr lang="en-US" sz="1900"/>
              <a:t>Owner: Colton Boos</a:t>
            </a:r>
            <a:endParaRPr sz="1900"/>
          </a:p>
        </p:txBody>
      </p:sp>
      <p:sp>
        <p:nvSpPr>
          <p:cNvPr id="138" name="Google Shape;138;g150097236e2_0_44"/>
          <p:cNvSpPr txBox="1"/>
          <p:nvPr/>
        </p:nvSpPr>
        <p:spPr>
          <a:xfrm>
            <a:off x="5867975" y="2685375"/>
            <a:ext cx="30558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Input voltage represents the output of the rectifier</a:t>
            </a:r>
            <a:endParaRPr sz="2000"/>
          </a:p>
          <a:p>
            <a:pPr indent="0" lvl="0" marL="0" rtl="0" algn="l">
              <a:spcBef>
                <a:spcPts val="1000"/>
              </a:spcBef>
              <a:spcAft>
                <a:spcPts val="0"/>
              </a:spcAft>
              <a:buNone/>
            </a:pPr>
            <a:r>
              <a:rPr lang="en-US" sz="2000"/>
              <a:t>Using constant voltage charging at 14.8V</a:t>
            </a:r>
            <a:endParaRPr sz="2000"/>
          </a:p>
          <a:p>
            <a:pPr indent="0" lvl="0" marL="0" rtl="0" algn="l">
              <a:spcBef>
                <a:spcPts val="1000"/>
              </a:spcBef>
              <a:spcAft>
                <a:spcPts val="0"/>
              </a:spcAft>
              <a:buNone/>
            </a:pPr>
            <a:r>
              <a:rPr lang="en-US" sz="2000"/>
              <a:t>The output current will be applied to the battery for charging </a:t>
            </a:r>
            <a:endParaRPr sz="2000"/>
          </a:p>
          <a:p>
            <a:pPr indent="0" lvl="0" marL="0" rtl="0" algn="l">
              <a:spcBef>
                <a:spcPts val="1000"/>
              </a:spcBef>
              <a:spcAft>
                <a:spcPts val="1000"/>
              </a:spcAft>
              <a:buNone/>
            </a:pPr>
            <a:r>
              <a:rPr lang="en-US" sz="2000"/>
              <a:t>Minimum input voltage for battery charging is 6.5V</a:t>
            </a:r>
            <a:endParaRPr sz="2000"/>
          </a:p>
        </p:txBody>
      </p:sp>
      <p:sp>
        <p:nvSpPr>
          <p:cNvPr id="139" name="Google Shape;139;g150097236e2_0_44"/>
          <p:cNvSpPr txBox="1"/>
          <p:nvPr/>
        </p:nvSpPr>
        <p:spPr>
          <a:xfrm>
            <a:off x="717488" y="2192775"/>
            <a:ext cx="4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Buck-Boost </a:t>
            </a:r>
            <a:r>
              <a:rPr b="1" lang="en-US" sz="2000"/>
              <a:t>Converter Validation</a:t>
            </a:r>
            <a:endParaRPr b="1" sz="2000"/>
          </a:p>
        </p:txBody>
      </p:sp>
      <p:pic>
        <p:nvPicPr>
          <p:cNvPr id="140" name="Google Shape;140;g150097236e2_0_44"/>
          <p:cNvPicPr preferRelativeResize="0"/>
          <p:nvPr/>
        </p:nvPicPr>
        <p:blipFill>
          <a:blip r:embed="rId3">
            <a:alphaModFix/>
          </a:blip>
          <a:stretch>
            <a:fillRect/>
          </a:stretch>
        </p:blipFill>
        <p:spPr>
          <a:xfrm>
            <a:off x="0" y="2685375"/>
            <a:ext cx="5638599" cy="3944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6aace7092a_1_3"/>
          <p:cNvSpPr txBox="1"/>
          <p:nvPr>
            <p:ph type="title"/>
          </p:nvPr>
        </p:nvSpPr>
        <p:spPr>
          <a:xfrm>
            <a:off x="457200" y="996799"/>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Rectification and Conversion Subsystem</a:t>
            </a:r>
            <a:endParaRPr/>
          </a:p>
          <a:p>
            <a:pPr indent="0" lvl="0" marL="0" rtl="0" algn="ctr">
              <a:lnSpc>
                <a:spcPct val="100000"/>
              </a:lnSpc>
              <a:spcBef>
                <a:spcPts val="0"/>
              </a:spcBef>
              <a:spcAft>
                <a:spcPts val="0"/>
              </a:spcAft>
              <a:buSzPts val="3200"/>
              <a:buNone/>
            </a:pPr>
            <a:r>
              <a:rPr lang="en-US" sz="1900"/>
              <a:t>Owner: Colton Boos</a:t>
            </a:r>
            <a:endParaRPr sz="1900"/>
          </a:p>
        </p:txBody>
      </p:sp>
      <p:sp>
        <p:nvSpPr>
          <p:cNvPr id="146" name="Google Shape;146;g16aace7092a_1_3"/>
          <p:cNvSpPr txBox="1"/>
          <p:nvPr/>
        </p:nvSpPr>
        <p:spPr>
          <a:xfrm>
            <a:off x="5782500" y="3110975"/>
            <a:ext cx="3078600" cy="259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Only able to test up to 5V AC </a:t>
            </a:r>
            <a:endParaRPr sz="2000"/>
          </a:p>
          <a:p>
            <a:pPr indent="0" lvl="0" marL="0" rtl="0" algn="l">
              <a:spcBef>
                <a:spcPts val="1000"/>
              </a:spcBef>
              <a:spcAft>
                <a:spcPts val="0"/>
              </a:spcAft>
              <a:buNone/>
            </a:pPr>
            <a:r>
              <a:rPr lang="en-US" sz="2000"/>
              <a:t>The rest must be done with wind turbine </a:t>
            </a:r>
            <a:endParaRPr sz="2000"/>
          </a:p>
          <a:p>
            <a:pPr indent="0" lvl="0" marL="0" rtl="0" algn="l">
              <a:spcBef>
                <a:spcPts val="1000"/>
              </a:spcBef>
              <a:spcAft>
                <a:spcPts val="1000"/>
              </a:spcAft>
              <a:buNone/>
            </a:pPr>
            <a:r>
              <a:rPr lang="en-US" sz="2000"/>
              <a:t>So far the results show a linear relationship with V</a:t>
            </a:r>
            <a:r>
              <a:rPr baseline="-25000" lang="en-US" sz="2000"/>
              <a:t>DC</a:t>
            </a:r>
            <a:r>
              <a:rPr lang="en-US" sz="2000"/>
              <a:t> = 0.85V</a:t>
            </a:r>
            <a:r>
              <a:rPr baseline="-25000" lang="en-US" sz="2000"/>
              <a:t>AC</a:t>
            </a:r>
            <a:endParaRPr sz="2000"/>
          </a:p>
        </p:txBody>
      </p:sp>
      <p:sp>
        <p:nvSpPr>
          <p:cNvPr id="147" name="Google Shape;147;g16aace7092a_1_3"/>
          <p:cNvSpPr txBox="1"/>
          <p:nvPr/>
        </p:nvSpPr>
        <p:spPr>
          <a:xfrm>
            <a:off x="0" y="2232063"/>
            <a:ext cx="577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Three-Phase Rectifier Validation (In Progress)</a:t>
            </a:r>
            <a:endParaRPr b="1" sz="2000"/>
          </a:p>
        </p:txBody>
      </p:sp>
      <p:pic>
        <p:nvPicPr>
          <p:cNvPr id="148" name="Google Shape;148;g16aace7092a_1_3"/>
          <p:cNvPicPr preferRelativeResize="0"/>
          <p:nvPr/>
        </p:nvPicPr>
        <p:blipFill>
          <a:blip r:embed="rId3">
            <a:alphaModFix/>
          </a:blip>
          <a:stretch>
            <a:fillRect/>
          </a:stretch>
        </p:blipFill>
        <p:spPr>
          <a:xfrm>
            <a:off x="0" y="2724676"/>
            <a:ext cx="5772600" cy="37844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50097236e2_0_2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graphicFrame>
        <p:nvGraphicFramePr>
          <p:cNvPr id="154" name="Google Shape;154;g150097236e2_0_29"/>
          <p:cNvGraphicFramePr/>
          <p:nvPr/>
        </p:nvGraphicFramePr>
        <p:xfrm>
          <a:off x="710750" y="2174700"/>
          <a:ext cx="3000000" cy="3000000"/>
        </p:xfrm>
        <a:graphic>
          <a:graphicData uri="http://schemas.openxmlformats.org/drawingml/2006/table">
            <a:tbl>
              <a:tblPr>
                <a:noFill/>
                <a:tableStyleId>{C49AEC8B-3E54-441E-A180-BED1BDFB0146}</a:tableStyleId>
              </a:tblPr>
              <a:tblGrid>
                <a:gridCol w="3871125"/>
                <a:gridCol w="3871125"/>
              </a:tblGrid>
              <a:tr h="8603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Accomplishments since last review</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a:solidFill>
                            <a:srgbClr val="FF0000"/>
                          </a:solidFill>
                        </a:rPr>
                        <a:t>15</a:t>
                      </a:r>
                      <a:r>
                        <a:rPr lang="en-US" sz="2000" u="none" cap="none" strike="noStrike">
                          <a:solidFill>
                            <a:srgbClr val="FF0000"/>
                          </a:solidFill>
                        </a:rPr>
                        <a:t> hours of effort</a:t>
                      </a:r>
                      <a:endParaRPr sz="2000" u="none" cap="none" strike="noStrike">
                        <a:solidFill>
                          <a:srgbClr val="FF0000"/>
                        </a:solidFill>
                      </a:endParaRPr>
                    </a:p>
                  </a:txBody>
                  <a:tcPr marT="91425" marB="91425" marR="91425" marL="91425">
                    <a:solidFill>
                      <a:srgbClr val="F4CC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Ongoing progress/problems and plans until the next presentation </a:t>
                      </a:r>
                      <a:endParaRPr sz="2000" u="none" cap="none" strike="noStrike"/>
                    </a:p>
                  </a:txBody>
                  <a:tcPr marT="91425" marB="91425" marR="91425" marL="91425">
                    <a:solidFill>
                      <a:srgbClr val="F4CCCC"/>
                    </a:solidFill>
                  </a:tcPr>
                </a:tc>
              </a:tr>
              <a:tr h="3257975">
                <a:tc>
                  <a:txBody>
                    <a:bodyPr/>
                    <a:lstStyle/>
                    <a:p>
                      <a:pPr indent="-355600" lvl="0" marL="457200" marR="0" rtl="0" algn="l">
                        <a:lnSpc>
                          <a:spcPct val="100000"/>
                        </a:lnSpc>
                        <a:spcBef>
                          <a:spcPts val="1000"/>
                        </a:spcBef>
                        <a:spcAft>
                          <a:spcPts val="0"/>
                        </a:spcAft>
                        <a:buClr>
                          <a:srgbClr val="000000"/>
                        </a:buClr>
                        <a:buSzPts val="2000"/>
                        <a:buFont typeface="Arial"/>
                        <a:buChar char="●"/>
                      </a:pPr>
                      <a:r>
                        <a:rPr lang="en-US" sz="2000"/>
                        <a:t>Validating PCBs - open circuit voltage and short circuit current</a:t>
                      </a:r>
                      <a:endParaRPr sz="2000"/>
                    </a:p>
                    <a:p>
                      <a:pPr indent="-355600" lvl="0" marL="457200" marR="0" rtl="0" algn="l">
                        <a:lnSpc>
                          <a:spcPct val="100000"/>
                        </a:lnSpc>
                        <a:spcBef>
                          <a:spcPts val="1000"/>
                        </a:spcBef>
                        <a:spcAft>
                          <a:spcPts val="0"/>
                        </a:spcAft>
                        <a:buSzPts val="2000"/>
                        <a:buChar char="●"/>
                      </a:pPr>
                      <a:r>
                        <a:rPr lang="en-US" sz="2000"/>
                        <a:t>Primary focus on Switch 1 and integrating with Converter subsystem</a:t>
                      </a:r>
                      <a:endParaRPr sz="2000"/>
                    </a:p>
                  </a:txBody>
                  <a:tcPr marT="91425" marB="91425" marR="91425" marL="91425"/>
                </a:tc>
                <a:tc>
                  <a:txBody>
                    <a:bodyPr/>
                    <a:lstStyle/>
                    <a:p>
                      <a:pPr indent="-355600" lvl="0" marL="457200" marR="0" rtl="0" algn="l">
                        <a:lnSpc>
                          <a:spcPct val="100000"/>
                        </a:lnSpc>
                        <a:spcBef>
                          <a:spcPts val="0"/>
                        </a:spcBef>
                        <a:spcAft>
                          <a:spcPts val="0"/>
                        </a:spcAft>
                        <a:buClr>
                          <a:srgbClr val="000000"/>
                        </a:buClr>
                        <a:buSzPts val="2000"/>
                        <a:buFont typeface="Arial"/>
                        <a:buChar char="●"/>
                      </a:pPr>
                      <a:r>
                        <a:rPr lang="en-US" sz="2000"/>
                        <a:t>Notable voltage drop across each circuit</a:t>
                      </a:r>
                      <a:endParaRPr sz="2000"/>
                    </a:p>
                    <a:p>
                      <a:pPr indent="-355600" lvl="0" marL="457200" marR="0" rtl="0" algn="l">
                        <a:lnSpc>
                          <a:spcPct val="100000"/>
                        </a:lnSpc>
                        <a:spcBef>
                          <a:spcPts val="0"/>
                        </a:spcBef>
                        <a:spcAft>
                          <a:spcPts val="0"/>
                        </a:spcAft>
                        <a:buSzPts val="2000"/>
                        <a:buChar char="●"/>
                      </a:pPr>
                      <a:r>
                        <a:rPr lang="en-US" sz="2000"/>
                        <a:t>Diodes </a:t>
                      </a:r>
                      <a:r>
                        <a:rPr lang="en-US" sz="2000"/>
                        <a:t>absolutely</a:t>
                      </a:r>
                      <a:r>
                        <a:rPr lang="en-US" sz="2000"/>
                        <a:t> necessary, but also contributing to the voltage drop</a:t>
                      </a:r>
                      <a:endParaRPr sz="2000"/>
                    </a:p>
                    <a:p>
                      <a:pPr indent="-355600" lvl="0" marL="457200" marR="0" rtl="0" algn="l">
                        <a:lnSpc>
                          <a:spcPct val="100000"/>
                        </a:lnSpc>
                        <a:spcBef>
                          <a:spcPts val="0"/>
                        </a:spcBef>
                        <a:spcAft>
                          <a:spcPts val="0"/>
                        </a:spcAft>
                        <a:buSzPts val="2000"/>
                        <a:buChar char="●"/>
                      </a:pPr>
                      <a:r>
                        <a:rPr lang="en-US" sz="2000"/>
                        <a:t>Affects other subsystems</a:t>
                      </a:r>
                      <a:endParaRPr sz="20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50097236e2_0_49"/>
          <p:cNvSpPr txBox="1"/>
          <p:nvPr>
            <p:ph type="title"/>
          </p:nvPr>
        </p:nvSpPr>
        <p:spPr>
          <a:xfrm>
            <a:off x="457200" y="1049174"/>
            <a:ext cx="8229600" cy="1082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Switch Controller Subsystem</a:t>
            </a:r>
            <a:endParaRPr/>
          </a:p>
          <a:p>
            <a:pPr indent="0" lvl="0" marL="0" rtl="0" algn="ctr">
              <a:lnSpc>
                <a:spcPct val="100000"/>
              </a:lnSpc>
              <a:spcBef>
                <a:spcPts val="0"/>
              </a:spcBef>
              <a:spcAft>
                <a:spcPts val="0"/>
              </a:spcAft>
              <a:buSzPts val="3200"/>
              <a:buNone/>
            </a:pPr>
            <a:r>
              <a:rPr lang="en-US" sz="1900"/>
              <a:t>Owner: Peter Zha</a:t>
            </a:r>
            <a:endParaRPr sz="1900"/>
          </a:p>
        </p:txBody>
      </p:sp>
      <p:sp>
        <p:nvSpPr>
          <p:cNvPr id="160" name="Google Shape;160;g150097236e2_0_49"/>
          <p:cNvSpPr txBox="1"/>
          <p:nvPr/>
        </p:nvSpPr>
        <p:spPr>
          <a:xfrm>
            <a:off x="4559713" y="5615275"/>
            <a:ext cx="34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800"/>
              <a:buFont typeface="Arial"/>
              <a:buNone/>
            </a:pPr>
            <a:r>
              <a:rPr lang="en-US" sz="1800">
                <a:solidFill>
                  <a:schemeClr val="dk1"/>
                </a:solidFill>
              </a:rPr>
              <a:t>Voltage Drop Across Switch 1</a:t>
            </a:r>
            <a:endParaRPr sz="1800">
              <a:solidFill>
                <a:schemeClr val="dk1"/>
              </a:solidFill>
            </a:endParaRPr>
          </a:p>
          <a:p>
            <a:pPr indent="0" lvl="0" marL="0" rtl="0" algn="ctr">
              <a:spcBef>
                <a:spcPts val="0"/>
              </a:spcBef>
              <a:spcAft>
                <a:spcPts val="0"/>
              </a:spcAft>
              <a:buClr>
                <a:schemeClr val="dk1"/>
              </a:buClr>
              <a:buSzPts val="1800"/>
              <a:buFont typeface="Arial"/>
              <a:buNone/>
            </a:pPr>
            <a:r>
              <a:rPr lang="en-US" sz="1800">
                <a:solidFill>
                  <a:schemeClr val="dk1"/>
                </a:solidFill>
              </a:rPr>
              <a:t>Average: 1.44 V</a:t>
            </a:r>
            <a:endParaRPr sz="1800">
              <a:solidFill>
                <a:schemeClr val="dk1"/>
              </a:solidFill>
            </a:endParaRPr>
          </a:p>
        </p:txBody>
      </p:sp>
      <p:pic>
        <p:nvPicPr>
          <p:cNvPr id="161" name="Google Shape;161;g150097236e2_0_49"/>
          <p:cNvPicPr preferRelativeResize="0"/>
          <p:nvPr/>
        </p:nvPicPr>
        <p:blipFill>
          <a:blip r:embed="rId3">
            <a:alphaModFix/>
          </a:blip>
          <a:stretch>
            <a:fillRect/>
          </a:stretch>
        </p:blipFill>
        <p:spPr>
          <a:xfrm>
            <a:off x="3519913" y="2131275"/>
            <a:ext cx="5484300" cy="3296450"/>
          </a:xfrm>
          <a:prstGeom prst="rect">
            <a:avLst/>
          </a:prstGeom>
          <a:noFill/>
          <a:ln>
            <a:noFill/>
          </a:ln>
        </p:spPr>
      </p:pic>
      <p:pic>
        <p:nvPicPr>
          <p:cNvPr id="162" name="Google Shape;162;g150097236e2_0_49"/>
          <p:cNvPicPr preferRelativeResize="0"/>
          <p:nvPr/>
        </p:nvPicPr>
        <p:blipFill>
          <a:blip r:embed="rId4">
            <a:alphaModFix/>
          </a:blip>
          <a:stretch>
            <a:fillRect/>
          </a:stretch>
        </p:blipFill>
        <p:spPr>
          <a:xfrm>
            <a:off x="859100" y="2008650"/>
            <a:ext cx="1837851" cy="407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